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73" r:id="rId2"/>
  </p:sldMasterIdLst>
  <p:sldIdLst>
    <p:sldId id="256" r:id="rId3"/>
    <p:sldId id="290" r:id="rId4"/>
    <p:sldId id="294" r:id="rId5"/>
    <p:sldId id="335" r:id="rId6"/>
    <p:sldId id="313" r:id="rId7"/>
    <p:sldId id="314" r:id="rId8"/>
    <p:sldId id="315" r:id="rId9"/>
    <p:sldId id="334" r:id="rId10"/>
    <p:sldId id="333" r:id="rId11"/>
    <p:sldId id="305" r:id="rId12"/>
    <p:sldId id="306" r:id="rId13"/>
    <p:sldId id="308" r:id="rId14"/>
    <p:sldId id="309" r:id="rId15"/>
    <p:sldId id="310" r:id="rId16"/>
    <p:sldId id="269" r:id="rId17"/>
    <p:sldId id="270" r:id="rId18"/>
    <p:sldId id="271" r:id="rId19"/>
    <p:sldId id="312" r:id="rId20"/>
    <p:sldId id="272" r:id="rId21"/>
    <p:sldId id="285" r:id="rId22"/>
    <p:sldId id="259" r:id="rId23"/>
    <p:sldId id="277" r:id="rId24"/>
    <p:sldId id="268" r:id="rId25"/>
    <p:sldId id="274" r:id="rId26"/>
    <p:sldId id="282" r:id="rId27"/>
    <p:sldId id="280" r:id="rId28"/>
    <p:sldId id="331" r:id="rId29"/>
    <p:sldId id="281" r:id="rId30"/>
    <p:sldId id="278" r:id="rId31"/>
    <p:sldId id="276" r:id="rId32"/>
    <p:sldId id="284" r:id="rId33"/>
    <p:sldId id="288" r:id="rId34"/>
    <p:sldId id="286" r:id="rId35"/>
    <p:sldId id="289" r:id="rId36"/>
    <p:sldId id="292" r:id="rId37"/>
    <p:sldId id="293" r:id="rId38"/>
    <p:sldId id="319" r:id="rId39"/>
    <p:sldId id="323" r:id="rId40"/>
    <p:sldId id="324" r:id="rId41"/>
    <p:sldId id="332" r:id="rId42"/>
    <p:sldId id="297" r:id="rId43"/>
    <p:sldId id="326" r:id="rId44"/>
    <p:sldId id="298" r:id="rId45"/>
    <p:sldId id="321" r:id="rId46"/>
    <p:sldId id="330" r:id="rId47"/>
    <p:sldId id="336" r:id="rId48"/>
    <p:sldId id="265" r:id="rId49"/>
    <p:sldId id="266" r:id="rId50"/>
    <p:sldId id="322" r:id="rId51"/>
    <p:sldId id="327" r:id="rId52"/>
    <p:sldId id="329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9EC0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013" y="-77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MidBlue102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de-DE" noProof="0" smtClean="0"/>
              <a:t>Click to edit Master subtitle style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23850" y="6245225"/>
            <a:ext cx="84963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14092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ED968-4390-4911-BAF4-E19CF976F574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42134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97663" y="908050"/>
            <a:ext cx="2122487" cy="52578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30200" y="908050"/>
            <a:ext cx="6215063" cy="52578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E45F9-A653-4FE9-B588-5586368707C0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2994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MidBlue102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de-DE" noProof="0" smtClean="0"/>
              <a:t>Click to edit Master subtitle style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23850" y="6245225"/>
            <a:ext cx="84963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853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CCB9-52D9-4924-A736-20B76CCA658C}" type="slidenum">
              <a:rPr lang="en-US" alt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362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98DE8-689B-4958-BCD0-F483FDE0E585}" type="slidenum">
              <a:rPr lang="en-US" alt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29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BAB02-5844-4A1E-8B34-94ECF84E1A12}" type="slidenum">
              <a:rPr lang="en-US" alt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022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9E19B-D248-4C48-B715-15D4F591FBE6}" type="slidenum">
              <a:rPr lang="en-US" alt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79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F9574-7F13-4991-ABEB-1CB61F6F0D55}" type="slidenum">
              <a:rPr lang="en-US" alt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16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36297-36CF-4019-A691-1D076EEC3F98}" type="slidenum">
              <a:rPr lang="en-US" alt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498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82A0B-051A-4B14-89E6-8118CC7C0CC5}" type="slidenum">
              <a:rPr lang="en-US" alt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1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CCB9-52D9-4924-A736-20B76CCA658C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476449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784B4-E593-410D-94B5-52152DAADDA0}" type="slidenum">
              <a:rPr lang="en-US" alt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49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ED968-4390-4911-BAF4-E19CF976F574}" type="slidenum">
              <a:rPr lang="en-US" alt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45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97663" y="908050"/>
            <a:ext cx="2122487" cy="52578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30200" y="908050"/>
            <a:ext cx="6215063" cy="52578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E45F9-A653-4FE9-B588-5586368707C0}" type="slidenum">
              <a:rPr lang="en-US" alt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98DE8-689B-4958-BCD0-F483FDE0E585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83319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BAB02-5844-4A1E-8B34-94ECF84E1A12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5435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9E19B-D248-4C48-B715-15D4F591FBE6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6200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F9574-7F13-4991-ABEB-1CB61F6F0D55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58538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36297-36CF-4019-A691-1D076EEC3F98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11249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82A0B-051A-4B14-89E6-8118CC7C0CC5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753103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784B4-E593-410D-94B5-52152DAADDA0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39068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text styles</a:t>
            </a:r>
          </a:p>
          <a:p>
            <a:pPr lvl="1"/>
            <a:r>
              <a:rPr lang="en-US" altLang="de-DE" smtClean="0"/>
              <a:t>Second level</a:t>
            </a:r>
          </a:p>
          <a:p>
            <a:pPr lvl="2"/>
            <a:r>
              <a:rPr lang="en-US" altLang="de-DE" smtClean="0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337300"/>
            <a:ext cx="10080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609CCD60-BCDD-48C0-BC16-D563167A3771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  <p:pic>
        <p:nvPicPr>
          <p:cNvPr id="1029" name="Picture 17" descr="MidBlue9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text styles</a:t>
            </a:r>
          </a:p>
          <a:p>
            <a:pPr lvl="1"/>
            <a:r>
              <a:rPr lang="en-US" altLang="de-DE" smtClean="0"/>
              <a:t>Second level</a:t>
            </a:r>
          </a:p>
          <a:p>
            <a:pPr lvl="2"/>
            <a:r>
              <a:rPr lang="en-US" altLang="de-DE" smtClean="0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337300"/>
            <a:ext cx="10080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609CCD60-BCDD-48C0-BC16-D563167A3771}" type="slidenum">
              <a:rPr lang="en-US" altLang="de-DE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  <p:pic>
        <p:nvPicPr>
          <p:cNvPr id="1029" name="Picture 17" descr="MidBlue9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41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33.png"/><Relationship Id="rId3" Type="http://schemas.openxmlformats.org/officeDocument/2006/relationships/tags" Target="../tags/tag20.xml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tags" Target="../tags/tag27.xml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26.png"/><Relationship Id="rId18" Type="http://schemas.openxmlformats.org/officeDocument/2006/relationships/image" Target="../media/image42.png"/><Relationship Id="rId3" Type="http://schemas.openxmlformats.org/officeDocument/2006/relationships/tags" Target="../tags/tag37.xml"/><Relationship Id="rId21" Type="http://schemas.openxmlformats.org/officeDocument/2006/relationships/image" Target="../media/image47.png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6.png"/><Relationship Id="rId2" Type="http://schemas.openxmlformats.org/officeDocument/2006/relationships/tags" Target="../tags/tag36.xml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image" Target="../media/image33.png"/><Relationship Id="rId23" Type="http://schemas.openxmlformats.org/officeDocument/2006/relationships/image" Target="../media/image49.png"/><Relationship Id="rId10" Type="http://schemas.openxmlformats.org/officeDocument/2006/relationships/tags" Target="../tags/tag44.xml"/><Relationship Id="rId19" Type="http://schemas.openxmlformats.org/officeDocument/2006/relationships/image" Target="../media/image45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43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3" Type="http://schemas.openxmlformats.org/officeDocument/2006/relationships/tags" Target="../tags/tag48.xml"/><Relationship Id="rId21" Type="http://schemas.openxmlformats.org/officeDocument/2006/relationships/tags" Target="../tags/tag66.xml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tags" Target="../tags/tag65.xml"/><Relationship Id="rId29" Type="http://schemas.openxmlformats.org/officeDocument/2006/relationships/image" Target="../media/image54.png"/><Relationship Id="rId41" Type="http://schemas.openxmlformats.org/officeDocument/2006/relationships/image" Target="../media/image66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tags" Target="../tags/tag68.xml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10" Type="http://schemas.openxmlformats.org/officeDocument/2006/relationships/tags" Target="../tags/tag55.xml"/><Relationship Id="rId19" Type="http://schemas.openxmlformats.org/officeDocument/2006/relationships/tags" Target="../tags/tag64.xml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tags" Target="../tags/tag67.xml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26" Type="http://schemas.openxmlformats.org/officeDocument/2006/relationships/tags" Target="../tags/tag94.xml"/><Relationship Id="rId39" Type="http://schemas.openxmlformats.org/officeDocument/2006/relationships/tags" Target="../tags/tag107.xml"/><Relationship Id="rId21" Type="http://schemas.openxmlformats.org/officeDocument/2006/relationships/tags" Target="../tags/tag89.xml"/><Relationship Id="rId34" Type="http://schemas.openxmlformats.org/officeDocument/2006/relationships/tags" Target="../tags/tag102.xml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63" Type="http://schemas.openxmlformats.org/officeDocument/2006/relationships/image" Target="../media/image94.png"/><Relationship Id="rId68" Type="http://schemas.openxmlformats.org/officeDocument/2006/relationships/image" Target="../media/image99.png"/><Relationship Id="rId76" Type="http://schemas.openxmlformats.org/officeDocument/2006/relationships/image" Target="../media/image107.png"/><Relationship Id="rId7" Type="http://schemas.openxmlformats.org/officeDocument/2006/relationships/tags" Target="../tags/tag75.xml"/><Relationship Id="rId71" Type="http://schemas.openxmlformats.org/officeDocument/2006/relationships/image" Target="../media/image102.png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9" Type="http://schemas.openxmlformats.org/officeDocument/2006/relationships/tags" Target="../tags/tag97.xml"/><Relationship Id="rId11" Type="http://schemas.openxmlformats.org/officeDocument/2006/relationships/tags" Target="../tags/tag79.xml"/><Relationship Id="rId24" Type="http://schemas.openxmlformats.org/officeDocument/2006/relationships/tags" Target="../tags/tag92.xml"/><Relationship Id="rId32" Type="http://schemas.openxmlformats.org/officeDocument/2006/relationships/tags" Target="../tags/tag100.xml"/><Relationship Id="rId37" Type="http://schemas.openxmlformats.org/officeDocument/2006/relationships/tags" Target="../tags/tag105.xml"/><Relationship Id="rId40" Type="http://schemas.openxmlformats.org/officeDocument/2006/relationships/tags" Target="../tags/tag108.xml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png"/><Relationship Id="rId74" Type="http://schemas.openxmlformats.org/officeDocument/2006/relationships/image" Target="../media/image105.png"/><Relationship Id="rId79" Type="http://schemas.openxmlformats.org/officeDocument/2006/relationships/image" Target="../media/image110.png"/><Relationship Id="rId5" Type="http://schemas.openxmlformats.org/officeDocument/2006/relationships/tags" Target="../tags/tag73.xml"/><Relationship Id="rId61" Type="http://schemas.openxmlformats.org/officeDocument/2006/relationships/image" Target="../media/image92.png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31" Type="http://schemas.openxmlformats.org/officeDocument/2006/relationships/tags" Target="../tags/tag99.xml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60" Type="http://schemas.openxmlformats.org/officeDocument/2006/relationships/image" Target="../media/image91.png"/><Relationship Id="rId65" Type="http://schemas.openxmlformats.org/officeDocument/2006/relationships/image" Target="../media/image96.png"/><Relationship Id="rId73" Type="http://schemas.openxmlformats.org/officeDocument/2006/relationships/image" Target="../media/image104.png"/><Relationship Id="rId78" Type="http://schemas.openxmlformats.org/officeDocument/2006/relationships/image" Target="../media/image109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tags" Target="../tags/tag90.xml"/><Relationship Id="rId27" Type="http://schemas.openxmlformats.org/officeDocument/2006/relationships/tags" Target="../tags/tag95.xml"/><Relationship Id="rId30" Type="http://schemas.openxmlformats.org/officeDocument/2006/relationships/tags" Target="../tags/tag98.xml"/><Relationship Id="rId35" Type="http://schemas.openxmlformats.org/officeDocument/2006/relationships/tags" Target="../tags/tag103.xml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56" Type="http://schemas.openxmlformats.org/officeDocument/2006/relationships/image" Target="../media/image87.png"/><Relationship Id="rId64" Type="http://schemas.openxmlformats.org/officeDocument/2006/relationships/image" Target="../media/image95.png"/><Relationship Id="rId69" Type="http://schemas.openxmlformats.org/officeDocument/2006/relationships/image" Target="../media/image100.png"/><Relationship Id="rId77" Type="http://schemas.openxmlformats.org/officeDocument/2006/relationships/image" Target="../media/image108.png"/><Relationship Id="rId8" Type="http://schemas.openxmlformats.org/officeDocument/2006/relationships/tags" Target="../tags/tag76.xml"/><Relationship Id="rId51" Type="http://schemas.openxmlformats.org/officeDocument/2006/relationships/image" Target="../media/image82.png"/><Relationship Id="rId72" Type="http://schemas.openxmlformats.org/officeDocument/2006/relationships/image" Target="../media/image103.png"/><Relationship Id="rId3" Type="http://schemas.openxmlformats.org/officeDocument/2006/relationships/tags" Target="../tags/tag71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93.xml"/><Relationship Id="rId33" Type="http://schemas.openxmlformats.org/officeDocument/2006/relationships/tags" Target="../tags/tag101.xml"/><Relationship Id="rId38" Type="http://schemas.openxmlformats.org/officeDocument/2006/relationships/tags" Target="../tags/tag106.xml"/><Relationship Id="rId46" Type="http://schemas.openxmlformats.org/officeDocument/2006/relationships/image" Target="../media/image77.png"/><Relationship Id="rId59" Type="http://schemas.openxmlformats.org/officeDocument/2006/relationships/image" Target="../media/image90.png"/><Relationship Id="rId67" Type="http://schemas.openxmlformats.org/officeDocument/2006/relationships/image" Target="../media/image98.png"/><Relationship Id="rId20" Type="http://schemas.openxmlformats.org/officeDocument/2006/relationships/tags" Target="../tags/tag88.xml"/><Relationship Id="rId41" Type="http://schemas.openxmlformats.org/officeDocument/2006/relationships/slideLayout" Target="../slideLayouts/slideLayout2.xml"/><Relationship Id="rId54" Type="http://schemas.openxmlformats.org/officeDocument/2006/relationships/image" Target="../media/image85.png"/><Relationship Id="rId62" Type="http://schemas.openxmlformats.org/officeDocument/2006/relationships/image" Target="../media/image93.png"/><Relationship Id="rId70" Type="http://schemas.openxmlformats.org/officeDocument/2006/relationships/image" Target="../media/image101.png"/><Relationship Id="rId75" Type="http://schemas.openxmlformats.org/officeDocument/2006/relationships/image" Target="../media/image106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5" Type="http://schemas.openxmlformats.org/officeDocument/2006/relationships/tags" Target="../tags/tag83.xml"/><Relationship Id="rId23" Type="http://schemas.openxmlformats.org/officeDocument/2006/relationships/tags" Target="../tags/tag91.xml"/><Relationship Id="rId28" Type="http://schemas.openxmlformats.org/officeDocument/2006/relationships/tags" Target="../tags/tag96.xml"/><Relationship Id="rId36" Type="http://schemas.openxmlformats.org/officeDocument/2006/relationships/tags" Target="../tags/tag104.xml"/><Relationship Id="rId49" Type="http://schemas.openxmlformats.org/officeDocument/2006/relationships/image" Target="../media/image80.png"/><Relationship Id="rId57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tags" Target="../tags/tag111.xml"/><Relationship Id="rId21" Type="http://schemas.openxmlformats.org/officeDocument/2006/relationships/image" Target="../media/image119.png"/><Relationship Id="rId7" Type="http://schemas.openxmlformats.org/officeDocument/2006/relationships/tags" Target="../tags/tag11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15.png"/><Relationship Id="rId2" Type="http://schemas.openxmlformats.org/officeDocument/2006/relationships/tags" Target="../tags/tag110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5" Type="http://schemas.openxmlformats.org/officeDocument/2006/relationships/tags" Target="../tags/tag113.xml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tags" Target="../tags/tag118.xml"/><Relationship Id="rId19" Type="http://schemas.openxmlformats.org/officeDocument/2006/relationships/image" Target="../media/image117.png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18" Type="http://schemas.openxmlformats.org/officeDocument/2006/relationships/image" Target="../media/image123.png"/><Relationship Id="rId26" Type="http://schemas.openxmlformats.org/officeDocument/2006/relationships/image" Target="../media/image127.png"/><Relationship Id="rId3" Type="http://schemas.openxmlformats.org/officeDocument/2006/relationships/tags" Target="../tags/tag122.xml"/><Relationship Id="rId21" Type="http://schemas.openxmlformats.org/officeDocument/2006/relationships/image" Target="../media/image120.png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image" Target="../media/image122.png"/><Relationship Id="rId25" Type="http://schemas.openxmlformats.org/officeDocument/2006/relationships/image" Target="../media/image126.png"/><Relationship Id="rId2" Type="http://schemas.openxmlformats.org/officeDocument/2006/relationships/tags" Target="../tags/tag12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19.png"/><Relationship Id="rId29" Type="http://schemas.openxmlformats.org/officeDocument/2006/relationships/image" Target="../media/image130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24" Type="http://schemas.openxmlformats.org/officeDocument/2006/relationships/image" Target="../media/image125.png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10" Type="http://schemas.openxmlformats.org/officeDocument/2006/relationships/tags" Target="../tags/tag129.xml"/><Relationship Id="rId19" Type="http://schemas.openxmlformats.org/officeDocument/2006/relationships/image" Target="../media/image118.png"/><Relationship Id="rId31" Type="http://schemas.openxmlformats.org/officeDocument/2006/relationships/image" Target="../media/image132.pn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Relationship Id="rId22" Type="http://schemas.openxmlformats.org/officeDocument/2006/relationships/image" Target="../media/image121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tags" Target="../tags/tag147.xml"/><Relationship Id="rId18" Type="http://schemas.openxmlformats.org/officeDocument/2006/relationships/image" Target="../media/image127.png"/><Relationship Id="rId26" Type="http://schemas.openxmlformats.org/officeDocument/2006/relationships/image" Target="../media/image138.png"/><Relationship Id="rId3" Type="http://schemas.openxmlformats.org/officeDocument/2006/relationships/tags" Target="../tags/tag137.xml"/><Relationship Id="rId21" Type="http://schemas.openxmlformats.org/officeDocument/2006/relationships/image" Target="../media/image133.png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image" Target="../media/image125.png"/><Relationship Id="rId25" Type="http://schemas.openxmlformats.org/officeDocument/2006/relationships/image" Target="../media/image137.png"/><Relationship Id="rId33" Type="http://schemas.openxmlformats.org/officeDocument/2006/relationships/image" Target="../media/image145.jpeg"/><Relationship Id="rId2" Type="http://schemas.openxmlformats.org/officeDocument/2006/relationships/tags" Target="../tags/tag136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29.png"/><Relationship Id="rId29" Type="http://schemas.openxmlformats.org/officeDocument/2006/relationships/image" Target="../media/image141.png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24" Type="http://schemas.openxmlformats.org/officeDocument/2006/relationships/image" Target="../media/image136.png"/><Relationship Id="rId32" Type="http://schemas.openxmlformats.org/officeDocument/2006/relationships/image" Target="../media/image144.jpeg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10" Type="http://schemas.openxmlformats.org/officeDocument/2006/relationships/tags" Target="../tags/tag144.xml"/><Relationship Id="rId19" Type="http://schemas.openxmlformats.org/officeDocument/2006/relationships/image" Target="../media/image128.png"/><Relationship Id="rId31" Type="http://schemas.openxmlformats.org/officeDocument/2006/relationships/image" Target="../media/image143.png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tags" Target="../tags/tag162.xml"/><Relationship Id="rId18" Type="http://schemas.openxmlformats.org/officeDocument/2006/relationships/image" Target="../media/image125.png"/><Relationship Id="rId26" Type="http://schemas.openxmlformats.org/officeDocument/2006/relationships/image" Target="../media/image148.png"/><Relationship Id="rId3" Type="http://schemas.openxmlformats.org/officeDocument/2006/relationships/tags" Target="../tags/tag152.xml"/><Relationship Id="rId21" Type="http://schemas.openxmlformats.org/officeDocument/2006/relationships/image" Target="../media/image129.png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47.png"/><Relationship Id="rId33" Type="http://schemas.openxmlformats.org/officeDocument/2006/relationships/image" Target="../media/image155.png"/><Relationship Id="rId2" Type="http://schemas.openxmlformats.org/officeDocument/2006/relationships/tags" Target="../tags/tag151.xml"/><Relationship Id="rId16" Type="http://schemas.openxmlformats.org/officeDocument/2006/relationships/tags" Target="../tags/tag165.xml"/><Relationship Id="rId20" Type="http://schemas.openxmlformats.org/officeDocument/2006/relationships/image" Target="../media/image128.png"/><Relationship Id="rId29" Type="http://schemas.openxmlformats.org/officeDocument/2006/relationships/image" Target="../media/image151.png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24" Type="http://schemas.openxmlformats.org/officeDocument/2006/relationships/image" Target="../media/image146.png"/><Relationship Id="rId32" Type="http://schemas.openxmlformats.org/officeDocument/2006/relationships/image" Target="../media/image154.png"/><Relationship Id="rId5" Type="http://schemas.openxmlformats.org/officeDocument/2006/relationships/tags" Target="../tags/tag154.xml"/><Relationship Id="rId15" Type="http://schemas.openxmlformats.org/officeDocument/2006/relationships/tags" Target="../tags/tag164.xml"/><Relationship Id="rId23" Type="http://schemas.openxmlformats.org/officeDocument/2006/relationships/image" Target="../media/image130.png"/><Relationship Id="rId28" Type="http://schemas.openxmlformats.org/officeDocument/2006/relationships/image" Target="../media/image150.png"/><Relationship Id="rId10" Type="http://schemas.openxmlformats.org/officeDocument/2006/relationships/tags" Target="../tags/tag159.xml"/><Relationship Id="rId19" Type="http://schemas.openxmlformats.org/officeDocument/2006/relationships/image" Target="../media/image127.png"/><Relationship Id="rId31" Type="http://schemas.openxmlformats.org/officeDocument/2006/relationships/image" Target="../media/image153.png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Relationship Id="rId22" Type="http://schemas.openxmlformats.org/officeDocument/2006/relationships/image" Target="../media/image123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image" Target="../media/image127.png"/><Relationship Id="rId26" Type="http://schemas.openxmlformats.org/officeDocument/2006/relationships/image" Target="../media/image161.png"/><Relationship Id="rId3" Type="http://schemas.openxmlformats.org/officeDocument/2006/relationships/tags" Target="../tags/tag168.xml"/><Relationship Id="rId21" Type="http://schemas.openxmlformats.org/officeDocument/2006/relationships/image" Target="../media/image157.png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image" Target="../media/image156.png"/><Relationship Id="rId25" Type="http://schemas.openxmlformats.org/officeDocument/2006/relationships/image" Target="../media/image160.png"/><Relationship Id="rId33" Type="http://schemas.openxmlformats.org/officeDocument/2006/relationships/image" Target="../media/image167.jpeg"/><Relationship Id="rId2" Type="http://schemas.openxmlformats.org/officeDocument/2006/relationships/tags" Target="../tags/tag16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47.png"/><Relationship Id="rId29" Type="http://schemas.openxmlformats.org/officeDocument/2006/relationships/image" Target="../media/image164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24" Type="http://schemas.openxmlformats.org/officeDocument/2006/relationships/image" Target="../media/image159.png"/><Relationship Id="rId32" Type="http://schemas.openxmlformats.org/officeDocument/2006/relationships/image" Target="../media/image145.jpeg"/><Relationship Id="rId5" Type="http://schemas.openxmlformats.org/officeDocument/2006/relationships/tags" Target="../tags/tag170.xml"/><Relationship Id="rId15" Type="http://schemas.openxmlformats.org/officeDocument/2006/relationships/tags" Target="../tags/tag180.xml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10" Type="http://schemas.openxmlformats.org/officeDocument/2006/relationships/tags" Target="../tags/tag175.xml"/><Relationship Id="rId19" Type="http://schemas.openxmlformats.org/officeDocument/2006/relationships/image" Target="../media/image123.png"/><Relationship Id="rId31" Type="http://schemas.openxmlformats.org/officeDocument/2006/relationships/image" Target="../media/image166.png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tags" Target="../tags/tag179.xml"/><Relationship Id="rId22" Type="http://schemas.openxmlformats.org/officeDocument/2006/relationships/image" Target="../media/image112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tags" Target="../tags/tag183.xml"/><Relationship Id="rId21" Type="http://schemas.openxmlformats.org/officeDocument/2006/relationships/image" Target="../media/image176.png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72.png"/><Relationship Id="rId2" Type="http://schemas.openxmlformats.org/officeDocument/2006/relationships/tags" Target="../tags/tag182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10" Type="http://schemas.openxmlformats.org/officeDocument/2006/relationships/tags" Target="../tags/tag190.xml"/><Relationship Id="rId19" Type="http://schemas.openxmlformats.org/officeDocument/2006/relationships/image" Target="../media/image174.png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26" Type="http://schemas.openxmlformats.org/officeDocument/2006/relationships/image" Target="../media/image179.png"/><Relationship Id="rId39" Type="http://schemas.openxmlformats.org/officeDocument/2006/relationships/image" Target="../media/image192.png"/><Relationship Id="rId3" Type="http://schemas.openxmlformats.org/officeDocument/2006/relationships/tags" Target="../tags/tag194.xml"/><Relationship Id="rId21" Type="http://schemas.openxmlformats.org/officeDocument/2006/relationships/tags" Target="../tags/tag212.xml"/><Relationship Id="rId34" Type="http://schemas.openxmlformats.org/officeDocument/2006/relationships/image" Target="../media/image187.png"/><Relationship Id="rId42" Type="http://schemas.openxmlformats.org/officeDocument/2006/relationships/image" Target="../media/image195.png"/><Relationship Id="rId47" Type="http://schemas.openxmlformats.org/officeDocument/2006/relationships/image" Target="../media/image200.png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86.png"/><Relationship Id="rId38" Type="http://schemas.openxmlformats.org/officeDocument/2006/relationships/image" Target="../media/image191.png"/><Relationship Id="rId46" Type="http://schemas.openxmlformats.org/officeDocument/2006/relationships/image" Target="../media/image199.png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20" Type="http://schemas.openxmlformats.org/officeDocument/2006/relationships/tags" Target="../tags/tag211.xml"/><Relationship Id="rId29" Type="http://schemas.openxmlformats.org/officeDocument/2006/relationships/image" Target="../media/image182.png"/><Relationship Id="rId41" Type="http://schemas.openxmlformats.org/officeDocument/2006/relationships/image" Target="../media/image194.png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24" Type="http://schemas.openxmlformats.org/officeDocument/2006/relationships/tags" Target="../tags/tag215.xml"/><Relationship Id="rId32" Type="http://schemas.openxmlformats.org/officeDocument/2006/relationships/image" Target="../media/image185.png"/><Relationship Id="rId37" Type="http://schemas.openxmlformats.org/officeDocument/2006/relationships/image" Target="../media/image190.png"/><Relationship Id="rId40" Type="http://schemas.openxmlformats.org/officeDocument/2006/relationships/image" Target="../media/image193.png"/><Relationship Id="rId45" Type="http://schemas.openxmlformats.org/officeDocument/2006/relationships/image" Target="../media/image198.png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23" Type="http://schemas.openxmlformats.org/officeDocument/2006/relationships/tags" Target="../tags/tag214.xml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tags" Target="../tags/tag201.xml"/><Relationship Id="rId19" Type="http://schemas.openxmlformats.org/officeDocument/2006/relationships/tags" Target="../tags/tag210.xml"/><Relationship Id="rId31" Type="http://schemas.openxmlformats.org/officeDocument/2006/relationships/image" Target="../media/image184.png"/><Relationship Id="rId44" Type="http://schemas.openxmlformats.org/officeDocument/2006/relationships/image" Target="../media/image197.png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Relationship Id="rId22" Type="http://schemas.openxmlformats.org/officeDocument/2006/relationships/tags" Target="../tags/tag213.xml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43" Type="http://schemas.openxmlformats.org/officeDocument/2006/relationships/image" Target="../media/image19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tags" Target="../tags/tag228.xml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" Type="http://schemas.openxmlformats.org/officeDocument/2006/relationships/tags" Target="../tags/tag218.xml"/><Relationship Id="rId21" Type="http://schemas.openxmlformats.org/officeDocument/2006/relationships/image" Target="../media/image205.png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2" Type="http://schemas.openxmlformats.org/officeDocument/2006/relationships/tags" Target="../tags/tag21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04.png"/><Relationship Id="rId29" Type="http://schemas.openxmlformats.org/officeDocument/2006/relationships/image" Target="../media/image213.png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24" Type="http://schemas.openxmlformats.org/officeDocument/2006/relationships/image" Target="../media/image208.png"/><Relationship Id="rId5" Type="http://schemas.openxmlformats.org/officeDocument/2006/relationships/tags" Target="../tags/tag220.xml"/><Relationship Id="rId15" Type="http://schemas.openxmlformats.org/officeDocument/2006/relationships/tags" Target="../tags/tag230.xml"/><Relationship Id="rId23" Type="http://schemas.openxmlformats.org/officeDocument/2006/relationships/image" Target="../media/image207.png"/><Relationship Id="rId28" Type="http://schemas.openxmlformats.org/officeDocument/2006/relationships/image" Target="../media/image212.png"/><Relationship Id="rId10" Type="http://schemas.openxmlformats.org/officeDocument/2006/relationships/tags" Target="../tags/tag225.xml"/><Relationship Id="rId19" Type="http://schemas.openxmlformats.org/officeDocument/2006/relationships/image" Target="../media/image203.png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tags" Target="../tags/tag229.xml"/><Relationship Id="rId22" Type="http://schemas.openxmlformats.org/officeDocument/2006/relationships/image" Target="../media/image206.png"/><Relationship Id="rId27" Type="http://schemas.openxmlformats.org/officeDocument/2006/relationships/image" Target="../media/image211.png"/><Relationship Id="rId30" Type="http://schemas.openxmlformats.org/officeDocument/2006/relationships/image" Target="../media/image2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tags" Target="../tags/tag243.xml"/><Relationship Id="rId18" Type="http://schemas.openxmlformats.org/officeDocument/2006/relationships/tags" Target="../tags/tag248.xml"/><Relationship Id="rId26" Type="http://schemas.openxmlformats.org/officeDocument/2006/relationships/image" Target="../media/image216.png"/><Relationship Id="rId39" Type="http://schemas.openxmlformats.org/officeDocument/2006/relationships/image" Target="../media/image229.png"/><Relationship Id="rId3" Type="http://schemas.openxmlformats.org/officeDocument/2006/relationships/tags" Target="../tags/tag233.xml"/><Relationship Id="rId21" Type="http://schemas.openxmlformats.org/officeDocument/2006/relationships/tags" Target="../tags/tag251.xml"/><Relationship Id="rId34" Type="http://schemas.openxmlformats.org/officeDocument/2006/relationships/image" Target="../media/image224.png"/><Relationship Id="rId42" Type="http://schemas.openxmlformats.org/officeDocument/2006/relationships/image" Target="../media/image231.png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5" Type="http://schemas.openxmlformats.org/officeDocument/2006/relationships/image" Target="../media/image215.png"/><Relationship Id="rId33" Type="http://schemas.openxmlformats.org/officeDocument/2006/relationships/image" Target="../media/image223.png"/><Relationship Id="rId38" Type="http://schemas.openxmlformats.org/officeDocument/2006/relationships/image" Target="../media/image228.png"/><Relationship Id="rId46" Type="http://schemas.openxmlformats.org/officeDocument/2006/relationships/image" Target="../media/image214.png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20" Type="http://schemas.openxmlformats.org/officeDocument/2006/relationships/tags" Target="../tags/tag250.xml"/><Relationship Id="rId29" Type="http://schemas.openxmlformats.org/officeDocument/2006/relationships/image" Target="../media/image219.png"/><Relationship Id="rId41" Type="http://schemas.openxmlformats.org/officeDocument/2006/relationships/image" Target="../media/image230.pn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222.png"/><Relationship Id="rId37" Type="http://schemas.openxmlformats.org/officeDocument/2006/relationships/image" Target="../media/image227.png"/><Relationship Id="rId40" Type="http://schemas.openxmlformats.org/officeDocument/2006/relationships/image" Target="../media/image209.png"/><Relationship Id="rId45" Type="http://schemas.openxmlformats.org/officeDocument/2006/relationships/image" Target="../media/image234.png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23" Type="http://schemas.openxmlformats.org/officeDocument/2006/relationships/tags" Target="../tags/tag253.xml"/><Relationship Id="rId28" Type="http://schemas.openxmlformats.org/officeDocument/2006/relationships/image" Target="../media/image218.png"/><Relationship Id="rId36" Type="http://schemas.openxmlformats.org/officeDocument/2006/relationships/image" Target="../media/image226.png"/><Relationship Id="rId10" Type="http://schemas.openxmlformats.org/officeDocument/2006/relationships/tags" Target="../tags/tag240.xml"/><Relationship Id="rId19" Type="http://schemas.openxmlformats.org/officeDocument/2006/relationships/tags" Target="../tags/tag249.xml"/><Relationship Id="rId31" Type="http://schemas.openxmlformats.org/officeDocument/2006/relationships/image" Target="../media/image221.png"/><Relationship Id="rId44" Type="http://schemas.openxmlformats.org/officeDocument/2006/relationships/image" Target="../media/image233.png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tags" Target="../tags/tag252.xml"/><Relationship Id="rId27" Type="http://schemas.openxmlformats.org/officeDocument/2006/relationships/image" Target="../media/image217.png"/><Relationship Id="rId30" Type="http://schemas.openxmlformats.org/officeDocument/2006/relationships/image" Target="../media/image220.png"/><Relationship Id="rId35" Type="http://schemas.openxmlformats.org/officeDocument/2006/relationships/image" Target="../media/image225.png"/><Relationship Id="rId43" Type="http://schemas.openxmlformats.org/officeDocument/2006/relationships/image" Target="../media/image2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13" Type="http://schemas.openxmlformats.org/officeDocument/2006/relationships/tags" Target="../tags/tag266.xml"/><Relationship Id="rId18" Type="http://schemas.openxmlformats.org/officeDocument/2006/relationships/tags" Target="../tags/tag271.xml"/><Relationship Id="rId26" Type="http://schemas.openxmlformats.org/officeDocument/2006/relationships/image" Target="../media/image237.png"/><Relationship Id="rId39" Type="http://schemas.openxmlformats.org/officeDocument/2006/relationships/image" Target="../media/image248.png"/><Relationship Id="rId3" Type="http://schemas.openxmlformats.org/officeDocument/2006/relationships/tags" Target="../tags/tag256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243.png"/><Relationship Id="rId7" Type="http://schemas.openxmlformats.org/officeDocument/2006/relationships/tags" Target="../tags/tag260.xml"/><Relationship Id="rId12" Type="http://schemas.openxmlformats.org/officeDocument/2006/relationships/tags" Target="../tags/tag265.xml"/><Relationship Id="rId17" Type="http://schemas.openxmlformats.org/officeDocument/2006/relationships/tags" Target="../tags/tag270.xml"/><Relationship Id="rId25" Type="http://schemas.openxmlformats.org/officeDocument/2006/relationships/image" Target="../media/image219.png"/><Relationship Id="rId33" Type="http://schemas.openxmlformats.org/officeDocument/2006/relationships/image" Target="../media/image242.png"/><Relationship Id="rId38" Type="http://schemas.openxmlformats.org/officeDocument/2006/relationships/image" Target="../media/image247.png"/><Relationship Id="rId2" Type="http://schemas.openxmlformats.org/officeDocument/2006/relationships/tags" Target="../tags/tag255.xml"/><Relationship Id="rId16" Type="http://schemas.openxmlformats.org/officeDocument/2006/relationships/tags" Target="../tags/tag269.xml"/><Relationship Id="rId20" Type="http://schemas.openxmlformats.org/officeDocument/2006/relationships/tags" Target="../tags/tag273.xml"/><Relationship Id="rId29" Type="http://schemas.openxmlformats.org/officeDocument/2006/relationships/image" Target="../media/image226.png"/><Relationship Id="rId41" Type="http://schemas.openxmlformats.org/officeDocument/2006/relationships/image" Target="../media/image250.pn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24" Type="http://schemas.openxmlformats.org/officeDocument/2006/relationships/image" Target="../media/image217.png"/><Relationship Id="rId32" Type="http://schemas.openxmlformats.org/officeDocument/2006/relationships/image" Target="../media/image241.png"/><Relationship Id="rId37" Type="http://schemas.openxmlformats.org/officeDocument/2006/relationships/image" Target="../media/image246.png"/><Relationship Id="rId40" Type="http://schemas.openxmlformats.org/officeDocument/2006/relationships/image" Target="../media/image249.png"/><Relationship Id="rId5" Type="http://schemas.openxmlformats.org/officeDocument/2006/relationships/tags" Target="../tags/tag258.xml"/><Relationship Id="rId15" Type="http://schemas.openxmlformats.org/officeDocument/2006/relationships/tags" Target="../tags/tag268.xml"/><Relationship Id="rId23" Type="http://schemas.openxmlformats.org/officeDocument/2006/relationships/image" Target="../media/image236.png"/><Relationship Id="rId28" Type="http://schemas.openxmlformats.org/officeDocument/2006/relationships/image" Target="../media/image239.png"/><Relationship Id="rId36" Type="http://schemas.openxmlformats.org/officeDocument/2006/relationships/image" Target="../media/image245.png"/><Relationship Id="rId10" Type="http://schemas.openxmlformats.org/officeDocument/2006/relationships/tags" Target="../tags/tag263.xml"/><Relationship Id="rId19" Type="http://schemas.openxmlformats.org/officeDocument/2006/relationships/tags" Target="../tags/tag272.xml"/><Relationship Id="rId31" Type="http://schemas.openxmlformats.org/officeDocument/2006/relationships/image" Target="../media/image240.png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tags" Target="../tags/tag267.xml"/><Relationship Id="rId22" Type="http://schemas.openxmlformats.org/officeDocument/2006/relationships/image" Target="../media/image235.png"/><Relationship Id="rId27" Type="http://schemas.openxmlformats.org/officeDocument/2006/relationships/image" Target="../media/image238.png"/><Relationship Id="rId30" Type="http://schemas.openxmlformats.org/officeDocument/2006/relationships/image" Target="../media/image227.png"/><Relationship Id="rId35" Type="http://schemas.openxmlformats.org/officeDocument/2006/relationships/image" Target="../media/image2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13" Type="http://schemas.openxmlformats.org/officeDocument/2006/relationships/tags" Target="../tags/tag286.xml"/><Relationship Id="rId18" Type="http://schemas.openxmlformats.org/officeDocument/2006/relationships/tags" Target="../tags/tag291.xml"/><Relationship Id="rId26" Type="http://schemas.openxmlformats.org/officeDocument/2006/relationships/image" Target="../media/image251.png"/><Relationship Id="rId39" Type="http://schemas.openxmlformats.org/officeDocument/2006/relationships/image" Target="../media/image259.png"/><Relationship Id="rId3" Type="http://schemas.openxmlformats.org/officeDocument/2006/relationships/tags" Target="../tags/tag276.xml"/><Relationship Id="rId21" Type="http://schemas.openxmlformats.org/officeDocument/2006/relationships/tags" Target="../tags/tag294.xml"/><Relationship Id="rId34" Type="http://schemas.openxmlformats.org/officeDocument/2006/relationships/image" Target="../media/image256.png"/><Relationship Id="rId42" Type="http://schemas.openxmlformats.org/officeDocument/2006/relationships/image" Target="../media/image262.png"/><Relationship Id="rId47" Type="http://schemas.openxmlformats.org/officeDocument/2006/relationships/image" Target="../media/image267.png"/><Relationship Id="rId7" Type="http://schemas.openxmlformats.org/officeDocument/2006/relationships/tags" Target="../tags/tag280.xml"/><Relationship Id="rId12" Type="http://schemas.openxmlformats.org/officeDocument/2006/relationships/tags" Target="../tags/tag285.xml"/><Relationship Id="rId17" Type="http://schemas.openxmlformats.org/officeDocument/2006/relationships/tags" Target="../tags/tag290.xml"/><Relationship Id="rId25" Type="http://schemas.openxmlformats.org/officeDocument/2006/relationships/image" Target="../media/image219.png"/><Relationship Id="rId33" Type="http://schemas.openxmlformats.org/officeDocument/2006/relationships/image" Target="../media/image255.png"/><Relationship Id="rId38" Type="http://schemas.openxmlformats.org/officeDocument/2006/relationships/image" Target="../media/image258.png"/><Relationship Id="rId46" Type="http://schemas.openxmlformats.org/officeDocument/2006/relationships/image" Target="../media/image266.png"/><Relationship Id="rId2" Type="http://schemas.openxmlformats.org/officeDocument/2006/relationships/tags" Target="../tags/tag275.xml"/><Relationship Id="rId16" Type="http://schemas.openxmlformats.org/officeDocument/2006/relationships/tags" Target="../tags/tag289.xml"/><Relationship Id="rId20" Type="http://schemas.openxmlformats.org/officeDocument/2006/relationships/tags" Target="../tags/tag293.xml"/><Relationship Id="rId29" Type="http://schemas.openxmlformats.org/officeDocument/2006/relationships/image" Target="../media/image253.png"/><Relationship Id="rId41" Type="http://schemas.openxmlformats.org/officeDocument/2006/relationships/image" Target="../media/image261.png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11" Type="http://schemas.openxmlformats.org/officeDocument/2006/relationships/tags" Target="../tags/tag284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254.png"/><Relationship Id="rId37" Type="http://schemas.openxmlformats.org/officeDocument/2006/relationships/image" Target="../media/image257.png"/><Relationship Id="rId40" Type="http://schemas.openxmlformats.org/officeDocument/2006/relationships/image" Target="../media/image260.png"/><Relationship Id="rId45" Type="http://schemas.openxmlformats.org/officeDocument/2006/relationships/image" Target="../media/image265.png"/><Relationship Id="rId5" Type="http://schemas.openxmlformats.org/officeDocument/2006/relationships/tags" Target="../tags/tag278.xml"/><Relationship Id="rId15" Type="http://schemas.openxmlformats.org/officeDocument/2006/relationships/tags" Target="../tags/tag288.xml"/><Relationship Id="rId23" Type="http://schemas.openxmlformats.org/officeDocument/2006/relationships/tags" Target="../tags/tag296.xml"/><Relationship Id="rId28" Type="http://schemas.openxmlformats.org/officeDocument/2006/relationships/image" Target="../media/image238.png"/><Relationship Id="rId36" Type="http://schemas.openxmlformats.org/officeDocument/2006/relationships/image" Target="../media/image247.png"/><Relationship Id="rId10" Type="http://schemas.openxmlformats.org/officeDocument/2006/relationships/tags" Target="../tags/tag283.xml"/><Relationship Id="rId19" Type="http://schemas.openxmlformats.org/officeDocument/2006/relationships/tags" Target="../tags/tag292.xml"/><Relationship Id="rId31" Type="http://schemas.openxmlformats.org/officeDocument/2006/relationships/image" Target="../media/image227.png"/><Relationship Id="rId44" Type="http://schemas.openxmlformats.org/officeDocument/2006/relationships/image" Target="../media/image264.png"/><Relationship Id="rId4" Type="http://schemas.openxmlformats.org/officeDocument/2006/relationships/tags" Target="../tags/tag277.xml"/><Relationship Id="rId9" Type="http://schemas.openxmlformats.org/officeDocument/2006/relationships/tags" Target="../tags/tag282.xml"/><Relationship Id="rId14" Type="http://schemas.openxmlformats.org/officeDocument/2006/relationships/tags" Target="../tags/tag287.xml"/><Relationship Id="rId22" Type="http://schemas.openxmlformats.org/officeDocument/2006/relationships/tags" Target="../tags/tag295.xml"/><Relationship Id="rId27" Type="http://schemas.openxmlformats.org/officeDocument/2006/relationships/image" Target="../media/image252.png"/><Relationship Id="rId30" Type="http://schemas.openxmlformats.org/officeDocument/2006/relationships/image" Target="../media/image226.png"/><Relationship Id="rId35" Type="http://schemas.openxmlformats.org/officeDocument/2006/relationships/image" Target="../media/image243.png"/><Relationship Id="rId43" Type="http://schemas.openxmlformats.org/officeDocument/2006/relationships/image" Target="../media/image2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04.xml"/><Relationship Id="rId13" Type="http://schemas.openxmlformats.org/officeDocument/2006/relationships/tags" Target="../tags/tag309.xml"/><Relationship Id="rId18" Type="http://schemas.openxmlformats.org/officeDocument/2006/relationships/image" Target="../media/image219.png"/><Relationship Id="rId26" Type="http://schemas.openxmlformats.org/officeDocument/2006/relationships/image" Target="../media/image273.png"/><Relationship Id="rId3" Type="http://schemas.openxmlformats.org/officeDocument/2006/relationships/tags" Target="../tags/tag299.xml"/><Relationship Id="rId21" Type="http://schemas.openxmlformats.org/officeDocument/2006/relationships/image" Target="../media/image227.png"/><Relationship Id="rId7" Type="http://schemas.openxmlformats.org/officeDocument/2006/relationships/tags" Target="../tags/tag303.xml"/><Relationship Id="rId12" Type="http://schemas.openxmlformats.org/officeDocument/2006/relationships/tags" Target="../tags/tag30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72.png"/><Relationship Id="rId33" Type="http://schemas.openxmlformats.org/officeDocument/2006/relationships/image" Target="../media/image280.png"/><Relationship Id="rId2" Type="http://schemas.openxmlformats.org/officeDocument/2006/relationships/tags" Target="../tags/tag298.xml"/><Relationship Id="rId16" Type="http://schemas.openxmlformats.org/officeDocument/2006/relationships/tags" Target="../tags/tag312.xml"/><Relationship Id="rId20" Type="http://schemas.openxmlformats.org/officeDocument/2006/relationships/image" Target="../media/image268.png"/><Relationship Id="rId29" Type="http://schemas.openxmlformats.org/officeDocument/2006/relationships/image" Target="../media/image276.png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11" Type="http://schemas.openxmlformats.org/officeDocument/2006/relationships/tags" Target="../tags/tag307.xml"/><Relationship Id="rId24" Type="http://schemas.openxmlformats.org/officeDocument/2006/relationships/image" Target="../media/image271.png"/><Relationship Id="rId32" Type="http://schemas.openxmlformats.org/officeDocument/2006/relationships/image" Target="../media/image279.png"/><Relationship Id="rId5" Type="http://schemas.openxmlformats.org/officeDocument/2006/relationships/tags" Target="../tags/tag301.xml"/><Relationship Id="rId15" Type="http://schemas.openxmlformats.org/officeDocument/2006/relationships/tags" Target="../tags/tag311.xml"/><Relationship Id="rId23" Type="http://schemas.openxmlformats.org/officeDocument/2006/relationships/image" Target="../media/image270.png"/><Relationship Id="rId28" Type="http://schemas.openxmlformats.org/officeDocument/2006/relationships/image" Target="../media/image275.png"/><Relationship Id="rId10" Type="http://schemas.openxmlformats.org/officeDocument/2006/relationships/tags" Target="../tags/tag306.xml"/><Relationship Id="rId19" Type="http://schemas.openxmlformats.org/officeDocument/2006/relationships/image" Target="../media/image226.png"/><Relationship Id="rId31" Type="http://schemas.openxmlformats.org/officeDocument/2006/relationships/image" Target="../media/image278.png"/><Relationship Id="rId4" Type="http://schemas.openxmlformats.org/officeDocument/2006/relationships/tags" Target="../tags/tag300.xml"/><Relationship Id="rId9" Type="http://schemas.openxmlformats.org/officeDocument/2006/relationships/tags" Target="../tags/tag305.xml"/><Relationship Id="rId14" Type="http://schemas.openxmlformats.org/officeDocument/2006/relationships/tags" Target="../tags/tag310.xml"/><Relationship Id="rId22" Type="http://schemas.openxmlformats.org/officeDocument/2006/relationships/image" Target="../media/image269.png"/><Relationship Id="rId27" Type="http://schemas.openxmlformats.org/officeDocument/2006/relationships/image" Target="../media/image274.png"/><Relationship Id="rId30" Type="http://schemas.openxmlformats.org/officeDocument/2006/relationships/image" Target="../media/image2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20.xml"/><Relationship Id="rId13" Type="http://schemas.openxmlformats.org/officeDocument/2006/relationships/tags" Target="../tags/tag325.xml"/><Relationship Id="rId18" Type="http://schemas.openxmlformats.org/officeDocument/2006/relationships/image" Target="../media/image235.png"/><Relationship Id="rId26" Type="http://schemas.openxmlformats.org/officeDocument/2006/relationships/image" Target="../media/image240.png"/><Relationship Id="rId3" Type="http://schemas.openxmlformats.org/officeDocument/2006/relationships/tags" Target="../tags/tag315.xml"/><Relationship Id="rId21" Type="http://schemas.openxmlformats.org/officeDocument/2006/relationships/image" Target="../media/image281.png"/><Relationship Id="rId7" Type="http://schemas.openxmlformats.org/officeDocument/2006/relationships/tags" Target="../tags/tag319.xml"/><Relationship Id="rId12" Type="http://schemas.openxmlformats.org/officeDocument/2006/relationships/tags" Target="../tags/tag32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27.png"/><Relationship Id="rId33" Type="http://schemas.openxmlformats.org/officeDocument/2006/relationships/image" Target="../media/image242.png"/><Relationship Id="rId2" Type="http://schemas.openxmlformats.org/officeDocument/2006/relationships/tags" Target="../tags/tag314.xml"/><Relationship Id="rId16" Type="http://schemas.openxmlformats.org/officeDocument/2006/relationships/tags" Target="../tags/tag328.xml"/><Relationship Id="rId20" Type="http://schemas.openxmlformats.org/officeDocument/2006/relationships/image" Target="../media/image219.png"/><Relationship Id="rId29" Type="http://schemas.openxmlformats.org/officeDocument/2006/relationships/image" Target="../media/image247.png"/><Relationship Id="rId1" Type="http://schemas.openxmlformats.org/officeDocument/2006/relationships/tags" Target="../tags/tag313.xml"/><Relationship Id="rId6" Type="http://schemas.openxmlformats.org/officeDocument/2006/relationships/tags" Target="../tags/tag318.xml"/><Relationship Id="rId11" Type="http://schemas.openxmlformats.org/officeDocument/2006/relationships/tags" Target="../tags/tag323.xml"/><Relationship Id="rId24" Type="http://schemas.openxmlformats.org/officeDocument/2006/relationships/image" Target="../media/image226.png"/><Relationship Id="rId32" Type="http://schemas.openxmlformats.org/officeDocument/2006/relationships/image" Target="../media/image285.png"/><Relationship Id="rId5" Type="http://schemas.openxmlformats.org/officeDocument/2006/relationships/tags" Target="../tags/tag317.xml"/><Relationship Id="rId15" Type="http://schemas.openxmlformats.org/officeDocument/2006/relationships/tags" Target="../tags/tag327.xml"/><Relationship Id="rId23" Type="http://schemas.openxmlformats.org/officeDocument/2006/relationships/image" Target="../media/image282.png"/><Relationship Id="rId28" Type="http://schemas.openxmlformats.org/officeDocument/2006/relationships/image" Target="../media/image243.png"/><Relationship Id="rId10" Type="http://schemas.openxmlformats.org/officeDocument/2006/relationships/tags" Target="../tags/tag322.xml"/><Relationship Id="rId19" Type="http://schemas.openxmlformats.org/officeDocument/2006/relationships/image" Target="../media/image217.png"/><Relationship Id="rId31" Type="http://schemas.openxmlformats.org/officeDocument/2006/relationships/image" Target="../media/image284.png"/><Relationship Id="rId4" Type="http://schemas.openxmlformats.org/officeDocument/2006/relationships/tags" Target="../tags/tag316.xml"/><Relationship Id="rId9" Type="http://schemas.openxmlformats.org/officeDocument/2006/relationships/tags" Target="../tags/tag321.xml"/><Relationship Id="rId14" Type="http://schemas.openxmlformats.org/officeDocument/2006/relationships/tags" Target="../tags/tag326.xml"/><Relationship Id="rId22" Type="http://schemas.openxmlformats.org/officeDocument/2006/relationships/image" Target="../media/image238.png"/><Relationship Id="rId27" Type="http://schemas.openxmlformats.org/officeDocument/2006/relationships/image" Target="../media/image283.png"/><Relationship Id="rId30" Type="http://schemas.openxmlformats.org/officeDocument/2006/relationships/image" Target="../media/image2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3" Type="http://schemas.openxmlformats.org/officeDocument/2006/relationships/tags" Target="../tags/tag3.xml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wmf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36.xml"/><Relationship Id="rId13" Type="http://schemas.openxmlformats.org/officeDocument/2006/relationships/tags" Target="../tags/tag341.xml"/><Relationship Id="rId18" Type="http://schemas.openxmlformats.org/officeDocument/2006/relationships/image" Target="../media/image289.png"/><Relationship Id="rId26" Type="http://schemas.openxmlformats.org/officeDocument/2006/relationships/image" Target="../media/image297.png"/><Relationship Id="rId3" Type="http://schemas.openxmlformats.org/officeDocument/2006/relationships/tags" Target="../tags/tag331.xml"/><Relationship Id="rId21" Type="http://schemas.openxmlformats.org/officeDocument/2006/relationships/image" Target="../media/image292.png"/><Relationship Id="rId7" Type="http://schemas.openxmlformats.org/officeDocument/2006/relationships/tags" Target="../tags/tag335.xml"/><Relationship Id="rId12" Type="http://schemas.openxmlformats.org/officeDocument/2006/relationships/tags" Target="../tags/tag340.xml"/><Relationship Id="rId17" Type="http://schemas.openxmlformats.org/officeDocument/2006/relationships/image" Target="../media/image288.png"/><Relationship Id="rId25" Type="http://schemas.openxmlformats.org/officeDocument/2006/relationships/image" Target="../media/image296.png"/><Relationship Id="rId2" Type="http://schemas.openxmlformats.org/officeDocument/2006/relationships/tags" Target="../tags/tag330.xml"/><Relationship Id="rId16" Type="http://schemas.openxmlformats.org/officeDocument/2006/relationships/image" Target="../media/image287.png"/><Relationship Id="rId20" Type="http://schemas.openxmlformats.org/officeDocument/2006/relationships/image" Target="../media/image291.png"/><Relationship Id="rId1" Type="http://schemas.openxmlformats.org/officeDocument/2006/relationships/tags" Target="../tags/tag329.xml"/><Relationship Id="rId6" Type="http://schemas.openxmlformats.org/officeDocument/2006/relationships/tags" Target="../tags/tag334.xml"/><Relationship Id="rId11" Type="http://schemas.openxmlformats.org/officeDocument/2006/relationships/tags" Target="../tags/tag339.xml"/><Relationship Id="rId24" Type="http://schemas.openxmlformats.org/officeDocument/2006/relationships/image" Target="../media/image295.png"/><Relationship Id="rId5" Type="http://schemas.openxmlformats.org/officeDocument/2006/relationships/tags" Target="../tags/tag333.xml"/><Relationship Id="rId15" Type="http://schemas.openxmlformats.org/officeDocument/2006/relationships/image" Target="../media/image286.png"/><Relationship Id="rId23" Type="http://schemas.openxmlformats.org/officeDocument/2006/relationships/image" Target="../media/image294.png"/><Relationship Id="rId10" Type="http://schemas.openxmlformats.org/officeDocument/2006/relationships/tags" Target="../tags/tag338.xml"/><Relationship Id="rId19" Type="http://schemas.openxmlformats.org/officeDocument/2006/relationships/image" Target="../media/image290.png"/><Relationship Id="rId4" Type="http://schemas.openxmlformats.org/officeDocument/2006/relationships/tags" Target="../tags/tag332.xml"/><Relationship Id="rId9" Type="http://schemas.openxmlformats.org/officeDocument/2006/relationships/tags" Target="../tags/tag337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93.png"/><Relationship Id="rId27" Type="http://schemas.openxmlformats.org/officeDocument/2006/relationships/image" Target="../media/image29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49.xml"/><Relationship Id="rId13" Type="http://schemas.openxmlformats.org/officeDocument/2006/relationships/tags" Target="../tags/tag354.xml"/><Relationship Id="rId18" Type="http://schemas.openxmlformats.org/officeDocument/2006/relationships/image" Target="../media/image300.png"/><Relationship Id="rId26" Type="http://schemas.openxmlformats.org/officeDocument/2006/relationships/image" Target="../media/image286.png"/><Relationship Id="rId3" Type="http://schemas.openxmlformats.org/officeDocument/2006/relationships/tags" Target="../tags/tag344.xml"/><Relationship Id="rId21" Type="http://schemas.openxmlformats.org/officeDocument/2006/relationships/image" Target="../media/image294.png"/><Relationship Id="rId7" Type="http://schemas.openxmlformats.org/officeDocument/2006/relationships/tags" Target="../tags/tag348.xml"/><Relationship Id="rId12" Type="http://schemas.openxmlformats.org/officeDocument/2006/relationships/tags" Target="../tags/tag353.xml"/><Relationship Id="rId17" Type="http://schemas.openxmlformats.org/officeDocument/2006/relationships/image" Target="../media/image299.png"/><Relationship Id="rId25" Type="http://schemas.openxmlformats.org/officeDocument/2006/relationships/image" Target="../media/image304.png"/><Relationship Id="rId2" Type="http://schemas.openxmlformats.org/officeDocument/2006/relationships/tags" Target="../tags/tag343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92.png"/><Relationship Id="rId29" Type="http://schemas.openxmlformats.org/officeDocument/2006/relationships/image" Target="../media/image295.png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11" Type="http://schemas.openxmlformats.org/officeDocument/2006/relationships/tags" Target="../tags/tag352.xml"/><Relationship Id="rId24" Type="http://schemas.openxmlformats.org/officeDocument/2006/relationships/image" Target="../media/image303.png"/><Relationship Id="rId5" Type="http://schemas.openxmlformats.org/officeDocument/2006/relationships/tags" Target="../tags/tag346.xml"/><Relationship Id="rId15" Type="http://schemas.openxmlformats.org/officeDocument/2006/relationships/tags" Target="../tags/tag356.xml"/><Relationship Id="rId23" Type="http://schemas.openxmlformats.org/officeDocument/2006/relationships/image" Target="../media/image302.png"/><Relationship Id="rId28" Type="http://schemas.openxmlformats.org/officeDocument/2006/relationships/image" Target="../media/image289.png"/><Relationship Id="rId10" Type="http://schemas.openxmlformats.org/officeDocument/2006/relationships/tags" Target="../tags/tag351.xml"/><Relationship Id="rId19" Type="http://schemas.openxmlformats.org/officeDocument/2006/relationships/image" Target="../media/image301.png"/><Relationship Id="rId31" Type="http://schemas.openxmlformats.org/officeDocument/2006/relationships/image" Target="../media/image297.png"/><Relationship Id="rId4" Type="http://schemas.openxmlformats.org/officeDocument/2006/relationships/tags" Target="../tags/tag345.xml"/><Relationship Id="rId9" Type="http://schemas.openxmlformats.org/officeDocument/2006/relationships/tags" Target="../tags/tag350.xml"/><Relationship Id="rId14" Type="http://schemas.openxmlformats.org/officeDocument/2006/relationships/tags" Target="../tags/tag355.xml"/><Relationship Id="rId22" Type="http://schemas.openxmlformats.org/officeDocument/2006/relationships/image" Target="../media/image209.png"/><Relationship Id="rId27" Type="http://schemas.openxmlformats.org/officeDocument/2006/relationships/image" Target="../media/image287.png"/><Relationship Id="rId30" Type="http://schemas.openxmlformats.org/officeDocument/2006/relationships/image" Target="../media/image296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369.xml"/><Relationship Id="rId18" Type="http://schemas.openxmlformats.org/officeDocument/2006/relationships/tags" Target="../tags/tag374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311.png"/><Relationship Id="rId3" Type="http://schemas.openxmlformats.org/officeDocument/2006/relationships/tags" Target="../tags/tag359.xml"/><Relationship Id="rId21" Type="http://schemas.openxmlformats.org/officeDocument/2006/relationships/tags" Target="../tags/tag377.xml"/><Relationship Id="rId34" Type="http://schemas.openxmlformats.org/officeDocument/2006/relationships/image" Target="../media/image289.png"/><Relationship Id="rId42" Type="http://schemas.openxmlformats.org/officeDocument/2006/relationships/image" Target="../media/image314.png"/><Relationship Id="rId47" Type="http://schemas.openxmlformats.org/officeDocument/2006/relationships/image" Target="../media/image319.png"/><Relationship Id="rId50" Type="http://schemas.openxmlformats.org/officeDocument/2006/relationships/image" Target="../media/image322.png"/><Relationship Id="rId7" Type="http://schemas.openxmlformats.org/officeDocument/2006/relationships/tags" Target="../tags/tag363.xml"/><Relationship Id="rId12" Type="http://schemas.openxmlformats.org/officeDocument/2006/relationships/tags" Target="../tags/tag368.xml"/><Relationship Id="rId17" Type="http://schemas.openxmlformats.org/officeDocument/2006/relationships/tags" Target="../tags/tag373.xml"/><Relationship Id="rId25" Type="http://schemas.openxmlformats.org/officeDocument/2006/relationships/tags" Target="../tags/tag381.xml"/><Relationship Id="rId33" Type="http://schemas.openxmlformats.org/officeDocument/2006/relationships/image" Target="../media/image226.png"/><Relationship Id="rId38" Type="http://schemas.openxmlformats.org/officeDocument/2006/relationships/image" Target="../media/image310.png"/><Relationship Id="rId46" Type="http://schemas.openxmlformats.org/officeDocument/2006/relationships/image" Target="../media/image318.png"/><Relationship Id="rId2" Type="http://schemas.openxmlformats.org/officeDocument/2006/relationships/tags" Target="../tags/tag358.xml"/><Relationship Id="rId16" Type="http://schemas.openxmlformats.org/officeDocument/2006/relationships/tags" Target="../tags/tag372.xml"/><Relationship Id="rId20" Type="http://schemas.openxmlformats.org/officeDocument/2006/relationships/tags" Target="../tags/tag376.xml"/><Relationship Id="rId29" Type="http://schemas.openxmlformats.org/officeDocument/2006/relationships/image" Target="../media/image301.png"/><Relationship Id="rId41" Type="http://schemas.openxmlformats.org/officeDocument/2006/relationships/image" Target="../media/image313.png"/><Relationship Id="rId1" Type="http://schemas.openxmlformats.org/officeDocument/2006/relationships/tags" Target="../tags/tag357.xml"/><Relationship Id="rId6" Type="http://schemas.openxmlformats.org/officeDocument/2006/relationships/tags" Target="../tags/tag362.xml"/><Relationship Id="rId11" Type="http://schemas.openxmlformats.org/officeDocument/2006/relationships/tags" Target="../tags/tag367.xml"/><Relationship Id="rId24" Type="http://schemas.openxmlformats.org/officeDocument/2006/relationships/tags" Target="../tags/tag380.xml"/><Relationship Id="rId32" Type="http://schemas.openxmlformats.org/officeDocument/2006/relationships/image" Target="../media/image306.png"/><Relationship Id="rId37" Type="http://schemas.openxmlformats.org/officeDocument/2006/relationships/image" Target="../media/image309.png"/><Relationship Id="rId40" Type="http://schemas.openxmlformats.org/officeDocument/2006/relationships/image" Target="../media/image312.png"/><Relationship Id="rId45" Type="http://schemas.openxmlformats.org/officeDocument/2006/relationships/image" Target="../media/image317.png"/><Relationship Id="rId5" Type="http://schemas.openxmlformats.org/officeDocument/2006/relationships/tags" Target="../tags/tag361.xml"/><Relationship Id="rId15" Type="http://schemas.openxmlformats.org/officeDocument/2006/relationships/tags" Target="../tags/tag371.xml"/><Relationship Id="rId23" Type="http://schemas.openxmlformats.org/officeDocument/2006/relationships/tags" Target="../tags/tag379.xml"/><Relationship Id="rId28" Type="http://schemas.openxmlformats.org/officeDocument/2006/relationships/image" Target="../media/image219.png"/><Relationship Id="rId36" Type="http://schemas.openxmlformats.org/officeDocument/2006/relationships/image" Target="../media/image308.png"/><Relationship Id="rId49" Type="http://schemas.openxmlformats.org/officeDocument/2006/relationships/image" Target="../media/image321.png"/><Relationship Id="rId10" Type="http://schemas.openxmlformats.org/officeDocument/2006/relationships/tags" Target="../tags/tag366.xml"/><Relationship Id="rId19" Type="http://schemas.openxmlformats.org/officeDocument/2006/relationships/tags" Target="../tags/tag375.xml"/><Relationship Id="rId31" Type="http://schemas.openxmlformats.org/officeDocument/2006/relationships/image" Target="../media/image294.png"/><Relationship Id="rId44" Type="http://schemas.openxmlformats.org/officeDocument/2006/relationships/image" Target="../media/image316.png"/><Relationship Id="rId4" Type="http://schemas.openxmlformats.org/officeDocument/2006/relationships/tags" Target="../tags/tag360.xml"/><Relationship Id="rId9" Type="http://schemas.openxmlformats.org/officeDocument/2006/relationships/tags" Target="../tags/tag365.xml"/><Relationship Id="rId14" Type="http://schemas.openxmlformats.org/officeDocument/2006/relationships/tags" Target="../tags/tag370.xml"/><Relationship Id="rId22" Type="http://schemas.openxmlformats.org/officeDocument/2006/relationships/tags" Target="../tags/tag378.xml"/><Relationship Id="rId27" Type="http://schemas.openxmlformats.org/officeDocument/2006/relationships/image" Target="../media/image305.png"/><Relationship Id="rId30" Type="http://schemas.openxmlformats.org/officeDocument/2006/relationships/image" Target="../media/image292.png"/><Relationship Id="rId35" Type="http://schemas.openxmlformats.org/officeDocument/2006/relationships/image" Target="../media/image307.png"/><Relationship Id="rId43" Type="http://schemas.openxmlformats.org/officeDocument/2006/relationships/image" Target="../media/image315.png"/><Relationship Id="rId48" Type="http://schemas.openxmlformats.org/officeDocument/2006/relationships/image" Target="../media/image320.png"/><Relationship Id="rId8" Type="http://schemas.openxmlformats.org/officeDocument/2006/relationships/tags" Target="../tags/tag364.xml"/><Relationship Id="rId51" Type="http://schemas.openxmlformats.org/officeDocument/2006/relationships/image" Target="../media/image3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89.xml"/><Relationship Id="rId13" Type="http://schemas.openxmlformats.org/officeDocument/2006/relationships/tags" Target="../tags/tag394.xml"/><Relationship Id="rId18" Type="http://schemas.openxmlformats.org/officeDocument/2006/relationships/tags" Target="../tags/tag399.xml"/><Relationship Id="rId26" Type="http://schemas.openxmlformats.org/officeDocument/2006/relationships/image" Target="../media/image324.png"/><Relationship Id="rId39" Type="http://schemas.openxmlformats.org/officeDocument/2006/relationships/image" Target="../media/image334.png"/><Relationship Id="rId3" Type="http://schemas.openxmlformats.org/officeDocument/2006/relationships/tags" Target="../tags/tag384.xml"/><Relationship Id="rId21" Type="http://schemas.openxmlformats.org/officeDocument/2006/relationships/tags" Target="../tags/tag402.xml"/><Relationship Id="rId34" Type="http://schemas.openxmlformats.org/officeDocument/2006/relationships/image" Target="../media/image329.png"/><Relationship Id="rId42" Type="http://schemas.openxmlformats.org/officeDocument/2006/relationships/image" Target="../media/image337.png"/><Relationship Id="rId7" Type="http://schemas.openxmlformats.org/officeDocument/2006/relationships/tags" Target="../tags/tag388.xml"/><Relationship Id="rId12" Type="http://schemas.openxmlformats.org/officeDocument/2006/relationships/tags" Target="../tags/tag393.xml"/><Relationship Id="rId17" Type="http://schemas.openxmlformats.org/officeDocument/2006/relationships/tags" Target="../tags/tag398.xml"/><Relationship Id="rId25" Type="http://schemas.openxmlformats.org/officeDocument/2006/relationships/image" Target="../media/image219.png"/><Relationship Id="rId33" Type="http://schemas.openxmlformats.org/officeDocument/2006/relationships/image" Target="../media/image328.png"/><Relationship Id="rId38" Type="http://schemas.openxmlformats.org/officeDocument/2006/relationships/image" Target="../media/image333.png"/><Relationship Id="rId2" Type="http://schemas.openxmlformats.org/officeDocument/2006/relationships/tags" Target="../tags/tag383.xml"/><Relationship Id="rId16" Type="http://schemas.openxmlformats.org/officeDocument/2006/relationships/tags" Target="../tags/tag397.xml"/><Relationship Id="rId20" Type="http://schemas.openxmlformats.org/officeDocument/2006/relationships/tags" Target="../tags/tag401.xml"/><Relationship Id="rId29" Type="http://schemas.openxmlformats.org/officeDocument/2006/relationships/image" Target="../media/image226.png"/><Relationship Id="rId41" Type="http://schemas.openxmlformats.org/officeDocument/2006/relationships/image" Target="../media/image336.png"/><Relationship Id="rId1" Type="http://schemas.openxmlformats.org/officeDocument/2006/relationships/tags" Target="../tags/tag382.xml"/><Relationship Id="rId6" Type="http://schemas.openxmlformats.org/officeDocument/2006/relationships/tags" Target="../tags/tag387.xml"/><Relationship Id="rId11" Type="http://schemas.openxmlformats.org/officeDocument/2006/relationships/tags" Target="../tags/tag392.xml"/><Relationship Id="rId24" Type="http://schemas.openxmlformats.org/officeDocument/2006/relationships/image" Target="../media/image235.png"/><Relationship Id="rId32" Type="http://schemas.openxmlformats.org/officeDocument/2006/relationships/image" Target="../media/image327.png"/><Relationship Id="rId37" Type="http://schemas.openxmlformats.org/officeDocument/2006/relationships/image" Target="../media/image332.png"/><Relationship Id="rId40" Type="http://schemas.openxmlformats.org/officeDocument/2006/relationships/image" Target="../media/image335.png"/><Relationship Id="rId45" Type="http://schemas.openxmlformats.org/officeDocument/2006/relationships/image" Target="../media/image340.png"/><Relationship Id="rId5" Type="http://schemas.openxmlformats.org/officeDocument/2006/relationships/tags" Target="../tags/tag386.xml"/><Relationship Id="rId15" Type="http://schemas.openxmlformats.org/officeDocument/2006/relationships/tags" Target="../tags/tag396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326.png"/><Relationship Id="rId36" Type="http://schemas.openxmlformats.org/officeDocument/2006/relationships/image" Target="../media/image331.png"/><Relationship Id="rId10" Type="http://schemas.openxmlformats.org/officeDocument/2006/relationships/tags" Target="../tags/tag391.xml"/><Relationship Id="rId19" Type="http://schemas.openxmlformats.org/officeDocument/2006/relationships/tags" Target="../tags/tag400.xml"/><Relationship Id="rId31" Type="http://schemas.openxmlformats.org/officeDocument/2006/relationships/image" Target="../media/image243.png"/><Relationship Id="rId44" Type="http://schemas.openxmlformats.org/officeDocument/2006/relationships/image" Target="../media/image339.png"/><Relationship Id="rId4" Type="http://schemas.openxmlformats.org/officeDocument/2006/relationships/tags" Target="../tags/tag385.xml"/><Relationship Id="rId9" Type="http://schemas.openxmlformats.org/officeDocument/2006/relationships/tags" Target="../tags/tag390.xml"/><Relationship Id="rId14" Type="http://schemas.openxmlformats.org/officeDocument/2006/relationships/tags" Target="../tags/tag395.xml"/><Relationship Id="rId22" Type="http://schemas.openxmlformats.org/officeDocument/2006/relationships/tags" Target="../tags/tag403.xml"/><Relationship Id="rId27" Type="http://schemas.openxmlformats.org/officeDocument/2006/relationships/image" Target="../media/image325.png"/><Relationship Id="rId30" Type="http://schemas.openxmlformats.org/officeDocument/2006/relationships/image" Target="../media/image242.png"/><Relationship Id="rId35" Type="http://schemas.openxmlformats.org/officeDocument/2006/relationships/image" Target="../media/image330.png"/><Relationship Id="rId43" Type="http://schemas.openxmlformats.org/officeDocument/2006/relationships/image" Target="../media/image3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411.xml"/><Relationship Id="rId13" Type="http://schemas.openxmlformats.org/officeDocument/2006/relationships/tags" Target="../tags/tag416.xml"/><Relationship Id="rId18" Type="http://schemas.openxmlformats.org/officeDocument/2006/relationships/tags" Target="../tags/tag421.xml"/><Relationship Id="rId26" Type="http://schemas.openxmlformats.org/officeDocument/2006/relationships/image" Target="../media/image342.png"/><Relationship Id="rId39" Type="http://schemas.openxmlformats.org/officeDocument/2006/relationships/image" Target="../media/image351.png"/><Relationship Id="rId3" Type="http://schemas.openxmlformats.org/officeDocument/2006/relationships/tags" Target="../tags/tag406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251.png"/><Relationship Id="rId7" Type="http://schemas.openxmlformats.org/officeDocument/2006/relationships/tags" Target="../tags/tag410.xml"/><Relationship Id="rId12" Type="http://schemas.openxmlformats.org/officeDocument/2006/relationships/tags" Target="../tags/tag415.xml"/><Relationship Id="rId17" Type="http://schemas.openxmlformats.org/officeDocument/2006/relationships/tags" Target="../tags/tag420.xml"/><Relationship Id="rId25" Type="http://schemas.openxmlformats.org/officeDocument/2006/relationships/image" Target="../media/image341.png"/><Relationship Id="rId33" Type="http://schemas.openxmlformats.org/officeDocument/2006/relationships/image" Target="../media/image348.png"/><Relationship Id="rId38" Type="http://schemas.openxmlformats.org/officeDocument/2006/relationships/image" Target="../media/image350.png"/><Relationship Id="rId2" Type="http://schemas.openxmlformats.org/officeDocument/2006/relationships/tags" Target="../tags/tag405.xml"/><Relationship Id="rId16" Type="http://schemas.openxmlformats.org/officeDocument/2006/relationships/tags" Target="../tags/tag419.xml"/><Relationship Id="rId20" Type="http://schemas.openxmlformats.org/officeDocument/2006/relationships/tags" Target="../tags/tag423.xml"/><Relationship Id="rId29" Type="http://schemas.openxmlformats.org/officeDocument/2006/relationships/image" Target="../media/image330.png"/><Relationship Id="rId41" Type="http://schemas.openxmlformats.org/officeDocument/2006/relationships/image" Target="../media/image353.png"/><Relationship Id="rId1" Type="http://schemas.openxmlformats.org/officeDocument/2006/relationships/tags" Target="../tags/tag404.xml"/><Relationship Id="rId6" Type="http://schemas.openxmlformats.org/officeDocument/2006/relationships/tags" Target="../tags/tag409.xml"/><Relationship Id="rId11" Type="http://schemas.openxmlformats.org/officeDocument/2006/relationships/tags" Target="../tags/tag414.xml"/><Relationship Id="rId24" Type="http://schemas.openxmlformats.org/officeDocument/2006/relationships/image" Target="../media/image226.png"/><Relationship Id="rId32" Type="http://schemas.openxmlformats.org/officeDocument/2006/relationships/image" Target="../media/image347.png"/><Relationship Id="rId37" Type="http://schemas.openxmlformats.org/officeDocument/2006/relationships/image" Target="../media/image349.png"/><Relationship Id="rId40" Type="http://schemas.openxmlformats.org/officeDocument/2006/relationships/image" Target="../media/image352.png"/><Relationship Id="rId5" Type="http://schemas.openxmlformats.org/officeDocument/2006/relationships/tags" Target="../tags/tag408.xml"/><Relationship Id="rId15" Type="http://schemas.openxmlformats.org/officeDocument/2006/relationships/tags" Target="../tags/tag418.xml"/><Relationship Id="rId23" Type="http://schemas.openxmlformats.org/officeDocument/2006/relationships/image" Target="../media/image326.png"/><Relationship Id="rId28" Type="http://schemas.openxmlformats.org/officeDocument/2006/relationships/image" Target="../media/image344.png"/><Relationship Id="rId36" Type="http://schemas.openxmlformats.org/officeDocument/2006/relationships/image" Target="../media/image243.png"/><Relationship Id="rId10" Type="http://schemas.openxmlformats.org/officeDocument/2006/relationships/tags" Target="../tags/tag413.xml"/><Relationship Id="rId19" Type="http://schemas.openxmlformats.org/officeDocument/2006/relationships/tags" Target="../tags/tag422.xml"/><Relationship Id="rId31" Type="http://schemas.openxmlformats.org/officeDocument/2006/relationships/image" Target="../media/image346.png"/><Relationship Id="rId4" Type="http://schemas.openxmlformats.org/officeDocument/2006/relationships/tags" Target="../tags/tag407.xml"/><Relationship Id="rId9" Type="http://schemas.openxmlformats.org/officeDocument/2006/relationships/tags" Target="../tags/tag412.xml"/><Relationship Id="rId14" Type="http://schemas.openxmlformats.org/officeDocument/2006/relationships/tags" Target="../tags/tag417.xml"/><Relationship Id="rId22" Type="http://schemas.openxmlformats.org/officeDocument/2006/relationships/image" Target="../media/image219.png"/><Relationship Id="rId27" Type="http://schemas.openxmlformats.org/officeDocument/2006/relationships/image" Target="../media/image343.png"/><Relationship Id="rId30" Type="http://schemas.openxmlformats.org/officeDocument/2006/relationships/image" Target="../media/image345.png"/><Relationship Id="rId35" Type="http://schemas.openxmlformats.org/officeDocument/2006/relationships/image" Target="../media/image2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431.xml"/><Relationship Id="rId13" Type="http://schemas.openxmlformats.org/officeDocument/2006/relationships/tags" Target="../tags/tag436.xml"/><Relationship Id="rId18" Type="http://schemas.openxmlformats.org/officeDocument/2006/relationships/tags" Target="../tags/tag441.xml"/><Relationship Id="rId26" Type="http://schemas.openxmlformats.org/officeDocument/2006/relationships/image" Target="../media/image294.png"/><Relationship Id="rId39" Type="http://schemas.openxmlformats.org/officeDocument/2006/relationships/image" Target="../media/image365.png"/><Relationship Id="rId3" Type="http://schemas.openxmlformats.org/officeDocument/2006/relationships/tags" Target="../tags/tag426.xml"/><Relationship Id="rId21" Type="http://schemas.openxmlformats.org/officeDocument/2006/relationships/tags" Target="../tags/tag444.xml"/><Relationship Id="rId34" Type="http://schemas.openxmlformats.org/officeDocument/2006/relationships/image" Target="../media/image360.png"/><Relationship Id="rId42" Type="http://schemas.openxmlformats.org/officeDocument/2006/relationships/image" Target="../media/image368.png"/><Relationship Id="rId7" Type="http://schemas.openxmlformats.org/officeDocument/2006/relationships/tags" Target="../tags/tag430.xml"/><Relationship Id="rId12" Type="http://schemas.openxmlformats.org/officeDocument/2006/relationships/tags" Target="../tags/tag435.xml"/><Relationship Id="rId17" Type="http://schemas.openxmlformats.org/officeDocument/2006/relationships/tags" Target="../tags/tag440.xml"/><Relationship Id="rId25" Type="http://schemas.openxmlformats.org/officeDocument/2006/relationships/image" Target="../media/image301.png"/><Relationship Id="rId33" Type="http://schemas.openxmlformats.org/officeDocument/2006/relationships/image" Target="../media/image209.png"/><Relationship Id="rId38" Type="http://schemas.openxmlformats.org/officeDocument/2006/relationships/image" Target="../media/image364.png"/><Relationship Id="rId2" Type="http://schemas.openxmlformats.org/officeDocument/2006/relationships/tags" Target="../tags/tag425.xml"/><Relationship Id="rId16" Type="http://schemas.openxmlformats.org/officeDocument/2006/relationships/tags" Target="../tags/tag439.xml"/><Relationship Id="rId20" Type="http://schemas.openxmlformats.org/officeDocument/2006/relationships/tags" Target="../tags/tag443.xml"/><Relationship Id="rId29" Type="http://schemas.openxmlformats.org/officeDocument/2006/relationships/image" Target="../media/image356.png"/><Relationship Id="rId41" Type="http://schemas.openxmlformats.org/officeDocument/2006/relationships/image" Target="../media/image367.png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11" Type="http://schemas.openxmlformats.org/officeDocument/2006/relationships/tags" Target="../tags/tag434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359.png"/><Relationship Id="rId37" Type="http://schemas.openxmlformats.org/officeDocument/2006/relationships/image" Target="../media/image363.png"/><Relationship Id="rId40" Type="http://schemas.openxmlformats.org/officeDocument/2006/relationships/image" Target="../media/image366.png"/><Relationship Id="rId45" Type="http://schemas.openxmlformats.org/officeDocument/2006/relationships/image" Target="../media/image371.png"/><Relationship Id="rId5" Type="http://schemas.openxmlformats.org/officeDocument/2006/relationships/tags" Target="../tags/tag428.xml"/><Relationship Id="rId15" Type="http://schemas.openxmlformats.org/officeDocument/2006/relationships/tags" Target="../tags/tag438.xml"/><Relationship Id="rId23" Type="http://schemas.openxmlformats.org/officeDocument/2006/relationships/tags" Target="../tags/tag446.xml"/><Relationship Id="rId28" Type="http://schemas.openxmlformats.org/officeDocument/2006/relationships/image" Target="../media/image355.png"/><Relationship Id="rId36" Type="http://schemas.openxmlformats.org/officeDocument/2006/relationships/image" Target="../media/image362.png"/><Relationship Id="rId10" Type="http://schemas.openxmlformats.org/officeDocument/2006/relationships/tags" Target="../tags/tag433.xml"/><Relationship Id="rId19" Type="http://schemas.openxmlformats.org/officeDocument/2006/relationships/tags" Target="../tags/tag442.xml"/><Relationship Id="rId31" Type="http://schemas.openxmlformats.org/officeDocument/2006/relationships/image" Target="../media/image358.png"/><Relationship Id="rId44" Type="http://schemas.openxmlformats.org/officeDocument/2006/relationships/image" Target="../media/image370.png"/><Relationship Id="rId4" Type="http://schemas.openxmlformats.org/officeDocument/2006/relationships/tags" Target="../tags/tag427.xml"/><Relationship Id="rId9" Type="http://schemas.openxmlformats.org/officeDocument/2006/relationships/tags" Target="../tags/tag432.xml"/><Relationship Id="rId14" Type="http://schemas.openxmlformats.org/officeDocument/2006/relationships/tags" Target="../tags/tag437.xml"/><Relationship Id="rId22" Type="http://schemas.openxmlformats.org/officeDocument/2006/relationships/tags" Target="../tags/tag445.xml"/><Relationship Id="rId27" Type="http://schemas.openxmlformats.org/officeDocument/2006/relationships/image" Target="../media/image354.png"/><Relationship Id="rId30" Type="http://schemas.openxmlformats.org/officeDocument/2006/relationships/image" Target="../media/image357.png"/><Relationship Id="rId35" Type="http://schemas.openxmlformats.org/officeDocument/2006/relationships/image" Target="../media/image361.png"/><Relationship Id="rId43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454.xml"/><Relationship Id="rId13" Type="http://schemas.openxmlformats.org/officeDocument/2006/relationships/tags" Target="../tags/tag459.xml"/><Relationship Id="rId18" Type="http://schemas.openxmlformats.org/officeDocument/2006/relationships/tags" Target="../tags/tag464.xml"/><Relationship Id="rId26" Type="http://schemas.openxmlformats.org/officeDocument/2006/relationships/image" Target="../media/image301.png"/><Relationship Id="rId39" Type="http://schemas.openxmlformats.org/officeDocument/2006/relationships/image" Target="../media/image385.png"/><Relationship Id="rId3" Type="http://schemas.openxmlformats.org/officeDocument/2006/relationships/tags" Target="../tags/tag449.xml"/><Relationship Id="rId21" Type="http://schemas.openxmlformats.org/officeDocument/2006/relationships/image" Target="../media/image294.png"/><Relationship Id="rId34" Type="http://schemas.openxmlformats.org/officeDocument/2006/relationships/image" Target="../media/image380.png"/><Relationship Id="rId7" Type="http://schemas.openxmlformats.org/officeDocument/2006/relationships/tags" Target="../tags/tag453.xml"/><Relationship Id="rId12" Type="http://schemas.openxmlformats.org/officeDocument/2006/relationships/tags" Target="../tags/tag458.xml"/><Relationship Id="rId17" Type="http://schemas.openxmlformats.org/officeDocument/2006/relationships/tags" Target="../tags/tag463.xml"/><Relationship Id="rId25" Type="http://schemas.openxmlformats.org/officeDocument/2006/relationships/image" Target="../media/image374.png"/><Relationship Id="rId33" Type="http://schemas.openxmlformats.org/officeDocument/2006/relationships/image" Target="../media/image379.png"/><Relationship Id="rId38" Type="http://schemas.openxmlformats.org/officeDocument/2006/relationships/image" Target="../media/image384.png"/><Relationship Id="rId2" Type="http://schemas.openxmlformats.org/officeDocument/2006/relationships/tags" Target="../tags/tag448.xml"/><Relationship Id="rId16" Type="http://schemas.openxmlformats.org/officeDocument/2006/relationships/tags" Target="../tags/tag46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77.png"/><Relationship Id="rId1" Type="http://schemas.openxmlformats.org/officeDocument/2006/relationships/tags" Target="../tags/tag447.xml"/><Relationship Id="rId6" Type="http://schemas.openxmlformats.org/officeDocument/2006/relationships/tags" Target="../tags/tag452.xml"/><Relationship Id="rId11" Type="http://schemas.openxmlformats.org/officeDocument/2006/relationships/tags" Target="../tags/tag457.xml"/><Relationship Id="rId24" Type="http://schemas.openxmlformats.org/officeDocument/2006/relationships/image" Target="../media/image373.png"/><Relationship Id="rId32" Type="http://schemas.openxmlformats.org/officeDocument/2006/relationships/image" Target="../media/image378.png"/><Relationship Id="rId37" Type="http://schemas.openxmlformats.org/officeDocument/2006/relationships/image" Target="../media/image383.png"/><Relationship Id="rId5" Type="http://schemas.openxmlformats.org/officeDocument/2006/relationships/tags" Target="../tags/tag451.xml"/><Relationship Id="rId15" Type="http://schemas.openxmlformats.org/officeDocument/2006/relationships/tags" Target="../tags/tag461.xml"/><Relationship Id="rId23" Type="http://schemas.openxmlformats.org/officeDocument/2006/relationships/image" Target="../media/image372.png"/><Relationship Id="rId28" Type="http://schemas.openxmlformats.org/officeDocument/2006/relationships/image" Target="../media/image376.png"/><Relationship Id="rId36" Type="http://schemas.openxmlformats.org/officeDocument/2006/relationships/image" Target="../media/image382.png"/><Relationship Id="rId10" Type="http://schemas.openxmlformats.org/officeDocument/2006/relationships/tags" Target="../tags/tag456.xml"/><Relationship Id="rId19" Type="http://schemas.openxmlformats.org/officeDocument/2006/relationships/tags" Target="../tags/tag465.xml"/><Relationship Id="rId31" Type="http://schemas.openxmlformats.org/officeDocument/2006/relationships/image" Target="../media/image243.png"/><Relationship Id="rId4" Type="http://schemas.openxmlformats.org/officeDocument/2006/relationships/tags" Target="../tags/tag450.xml"/><Relationship Id="rId9" Type="http://schemas.openxmlformats.org/officeDocument/2006/relationships/tags" Target="../tags/tag455.xml"/><Relationship Id="rId14" Type="http://schemas.openxmlformats.org/officeDocument/2006/relationships/tags" Target="../tags/tag460.xml"/><Relationship Id="rId22" Type="http://schemas.openxmlformats.org/officeDocument/2006/relationships/image" Target="../media/image354.png"/><Relationship Id="rId27" Type="http://schemas.openxmlformats.org/officeDocument/2006/relationships/image" Target="../media/image375.png"/><Relationship Id="rId30" Type="http://schemas.openxmlformats.org/officeDocument/2006/relationships/image" Target="../media/image256.png"/><Relationship Id="rId35" Type="http://schemas.openxmlformats.org/officeDocument/2006/relationships/image" Target="../media/image3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473.xml"/><Relationship Id="rId13" Type="http://schemas.openxmlformats.org/officeDocument/2006/relationships/tags" Target="../tags/tag478.xml"/><Relationship Id="rId18" Type="http://schemas.openxmlformats.org/officeDocument/2006/relationships/image" Target="../media/image373.png"/><Relationship Id="rId26" Type="http://schemas.openxmlformats.org/officeDocument/2006/relationships/image" Target="../media/image382.png"/><Relationship Id="rId3" Type="http://schemas.openxmlformats.org/officeDocument/2006/relationships/tags" Target="../tags/tag468.xml"/><Relationship Id="rId21" Type="http://schemas.openxmlformats.org/officeDocument/2006/relationships/image" Target="../media/image243.png"/><Relationship Id="rId7" Type="http://schemas.openxmlformats.org/officeDocument/2006/relationships/tags" Target="../tags/tag472.xml"/><Relationship Id="rId12" Type="http://schemas.openxmlformats.org/officeDocument/2006/relationships/tags" Target="../tags/tag47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81.png"/><Relationship Id="rId33" Type="http://schemas.openxmlformats.org/officeDocument/2006/relationships/image" Target="../media/image392.png"/><Relationship Id="rId2" Type="http://schemas.openxmlformats.org/officeDocument/2006/relationships/tags" Target="../tags/tag467.xml"/><Relationship Id="rId16" Type="http://schemas.openxmlformats.org/officeDocument/2006/relationships/tags" Target="../tags/tag481.xml"/><Relationship Id="rId20" Type="http://schemas.openxmlformats.org/officeDocument/2006/relationships/image" Target="../media/image256.png"/><Relationship Id="rId29" Type="http://schemas.openxmlformats.org/officeDocument/2006/relationships/image" Target="../media/image388.png"/><Relationship Id="rId1" Type="http://schemas.openxmlformats.org/officeDocument/2006/relationships/tags" Target="../tags/tag466.xml"/><Relationship Id="rId6" Type="http://schemas.openxmlformats.org/officeDocument/2006/relationships/tags" Target="../tags/tag471.xml"/><Relationship Id="rId11" Type="http://schemas.openxmlformats.org/officeDocument/2006/relationships/tags" Target="../tags/tag476.xml"/><Relationship Id="rId24" Type="http://schemas.openxmlformats.org/officeDocument/2006/relationships/image" Target="../media/image386.png"/><Relationship Id="rId32" Type="http://schemas.openxmlformats.org/officeDocument/2006/relationships/image" Target="../media/image391.png"/><Relationship Id="rId5" Type="http://schemas.openxmlformats.org/officeDocument/2006/relationships/tags" Target="../tags/tag470.xml"/><Relationship Id="rId15" Type="http://schemas.openxmlformats.org/officeDocument/2006/relationships/tags" Target="../tags/tag480.xml"/><Relationship Id="rId23" Type="http://schemas.openxmlformats.org/officeDocument/2006/relationships/image" Target="../media/image379.png"/><Relationship Id="rId28" Type="http://schemas.openxmlformats.org/officeDocument/2006/relationships/image" Target="../media/image387.png"/><Relationship Id="rId10" Type="http://schemas.openxmlformats.org/officeDocument/2006/relationships/tags" Target="../tags/tag475.xml"/><Relationship Id="rId19" Type="http://schemas.openxmlformats.org/officeDocument/2006/relationships/image" Target="../media/image377.png"/><Relationship Id="rId31" Type="http://schemas.openxmlformats.org/officeDocument/2006/relationships/image" Target="../media/image390.png"/><Relationship Id="rId4" Type="http://schemas.openxmlformats.org/officeDocument/2006/relationships/tags" Target="../tags/tag469.xml"/><Relationship Id="rId9" Type="http://schemas.openxmlformats.org/officeDocument/2006/relationships/tags" Target="../tags/tag474.xml"/><Relationship Id="rId14" Type="http://schemas.openxmlformats.org/officeDocument/2006/relationships/tags" Target="../tags/tag479.xml"/><Relationship Id="rId22" Type="http://schemas.openxmlformats.org/officeDocument/2006/relationships/image" Target="../media/image378.png"/><Relationship Id="rId27" Type="http://schemas.openxmlformats.org/officeDocument/2006/relationships/image" Target="../media/image383.png"/><Relationship Id="rId30" Type="http://schemas.openxmlformats.org/officeDocument/2006/relationships/image" Target="../media/image3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489.xml"/><Relationship Id="rId13" Type="http://schemas.openxmlformats.org/officeDocument/2006/relationships/tags" Target="../tags/tag494.xml"/><Relationship Id="rId18" Type="http://schemas.openxmlformats.org/officeDocument/2006/relationships/image" Target="../media/image395.png"/><Relationship Id="rId26" Type="http://schemas.openxmlformats.org/officeDocument/2006/relationships/image" Target="../media/image398.png"/><Relationship Id="rId3" Type="http://schemas.openxmlformats.org/officeDocument/2006/relationships/tags" Target="../tags/tag484.xml"/><Relationship Id="rId21" Type="http://schemas.openxmlformats.org/officeDocument/2006/relationships/image" Target="../media/image354.png"/><Relationship Id="rId7" Type="http://schemas.openxmlformats.org/officeDocument/2006/relationships/tags" Target="../tags/tag488.xml"/><Relationship Id="rId12" Type="http://schemas.openxmlformats.org/officeDocument/2006/relationships/tags" Target="../tags/tag493.xml"/><Relationship Id="rId17" Type="http://schemas.openxmlformats.org/officeDocument/2006/relationships/image" Target="../media/image394.png"/><Relationship Id="rId25" Type="http://schemas.openxmlformats.org/officeDocument/2006/relationships/image" Target="../media/image397.png"/><Relationship Id="rId2" Type="http://schemas.openxmlformats.org/officeDocument/2006/relationships/tags" Target="../tags/tag483.xml"/><Relationship Id="rId16" Type="http://schemas.openxmlformats.org/officeDocument/2006/relationships/image" Target="../media/image388.png"/><Relationship Id="rId20" Type="http://schemas.openxmlformats.org/officeDocument/2006/relationships/image" Target="../media/image294.png"/><Relationship Id="rId1" Type="http://schemas.openxmlformats.org/officeDocument/2006/relationships/tags" Target="../tags/tag482.xml"/><Relationship Id="rId6" Type="http://schemas.openxmlformats.org/officeDocument/2006/relationships/tags" Target="../tags/tag487.xml"/><Relationship Id="rId11" Type="http://schemas.openxmlformats.org/officeDocument/2006/relationships/tags" Target="../tags/tag492.xml"/><Relationship Id="rId24" Type="http://schemas.openxmlformats.org/officeDocument/2006/relationships/image" Target="../media/image363.png"/><Relationship Id="rId5" Type="http://schemas.openxmlformats.org/officeDocument/2006/relationships/tags" Target="../tags/tag486.xml"/><Relationship Id="rId15" Type="http://schemas.openxmlformats.org/officeDocument/2006/relationships/image" Target="../media/image393.png"/><Relationship Id="rId23" Type="http://schemas.openxmlformats.org/officeDocument/2006/relationships/image" Target="../media/image362.png"/><Relationship Id="rId10" Type="http://schemas.openxmlformats.org/officeDocument/2006/relationships/tags" Target="../tags/tag491.xml"/><Relationship Id="rId19" Type="http://schemas.openxmlformats.org/officeDocument/2006/relationships/image" Target="../media/image396.png"/><Relationship Id="rId4" Type="http://schemas.openxmlformats.org/officeDocument/2006/relationships/tags" Target="../tags/tag485.xml"/><Relationship Id="rId9" Type="http://schemas.openxmlformats.org/officeDocument/2006/relationships/tags" Target="../tags/tag49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301.png"/><Relationship Id="rId27" Type="http://schemas.openxmlformats.org/officeDocument/2006/relationships/image" Target="../media/image3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tags" Target="../tags/tag7.xml"/><Relationship Id="rId7" Type="http://schemas.openxmlformats.org/officeDocument/2006/relationships/image" Target="../media/image12.wmf"/><Relationship Id="rId12" Type="http://schemas.openxmlformats.org/officeDocument/2006/relationships/image" Target="../media/image17.jpe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4" Type="http://schemas.openxmlformats.org/officeDocument/2006/relationships/tags" Target="../tags/tag8.xml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50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94.png"/><Relationship Id="rId3" Type="http://schemas.openxmlformats.org/officeDocument/2006/relationships/tags" Target="../tags/tag497.xml"/><Relationship Id="rId21" Type="http://schemas.openxmlformats.org/officeDocument/2006/relationships/image" Target="../media/image401.png"/><Relationship Id="rId7" Type="http://schemas.openxmlformats.org/officeDocument/2006/relationships/tags" Target="../tags/tag501.xml"/><Relationship Id="rId12" Type="http://schemas.openxmlformats.org/officeDocument/2006/relationships/tags" Target="../tags/tag506.xml"/><Relationship Id="rId17" Type="http://schemas.openxmlformats.org/officeDocument/2006/relationships/image" Target="../media/image400.png"/><Relationship Id="rId25" Type="http://schemas.openxmlformats.org/officeDocument/2006/relationships/image" Target="../media/image404.png"/><Relationship Id="rId2" Type="http://schemas.openxmlformats.org/officeDocument/2006/relationships/tags" Target="../tags/tag496.xml"/><Relationship Id="rId16" Type="http://schemas.openxmlformats.org/officeDocument/2006/relationships/image" Target="../media/image394.png"/><Relationship Id="rId20" Type="http://schemas.openxmlformats.org/officeDocument/2006/relationships/image" Target="../media/image301.png"/><Relationship Id="rId1" Type="http://schemas.openxmlformats.org/officeDocument/2006/relationships/tags" Target="../tags/tag495.xml"/><Relationship Id="rId6" Type="http://schemas.openxmlformats.org/officeDocument/2006/relationships/tags" Target="../tags/tag500.xml"/><Relationship Id="rId11" Type="http://schemas.openxmlformats.org/officeDocument/2006/relationships/tags" Target="../tags/tag505.xml"/><Relationship Id="rId24" Type="http://schemas.openxmlformats.org/officeDocument/2006/relationships/image" Target="../media/image403.png"/><Relationship Id="rId5" Type="http://schemas.openxmlformats.org/officeDocument/2006/relationships/tags" Target="../tags/tag499.xml"/><Relationship Id="rId15" Type="http://schemas.openxmlformats.org/officeDocument/2006/relationships/image" Target="../media/image388.png"/><Relationship Id="rId23" Type="http://schemas.openxmlformats.org/officeDocument/2006/relationships/image" Target="../media/image242.png"/><Relationship Id="rId10" Type="http://schemas.openxmlformats.org/officeDocument/2006/relationships/tags" Target="../tags/tag504.xml"/><Relationship Id="rId19" Type="http://schemas.openxmlformats.org/officeDocument/2006/relationships/image" Target="../media/image354.png"/><Relationship Id="rId4" Type="http://schemas.openxmlformats.org/officeDocument/2006/relationships/tags" Target="../tags/tag498.xml"/><Relationship Id="rId9" Type="http://schemas.openxmlformats.org/officeDocument/2006/relationships/tags" Target="../tags/tag503.xml"/><Relationship Id="rId14" Type="http://schemas.openxmlformats.org/officeDocument/2006/relationships/image" Target="../media/image393.png"/><Relationship Id="rId22" Type="http://schemas.openxmlformats.org/officeDocument/2006/relationships/image" Target="../media/image4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514.xml"/><Relationship Id="rId13" Type="http://schemas.openxmlformats.org/officeDocument/2006/relationships/tags" Target="../tags/tag519.xml"/><Relationship Id="rId18" Type="http://schemas.openxmlformats.org/officeDocument/2006/relationships/tags" Target="../tags/tag524.xml"/><Relationship Id="rId26" Type="http://schemas.openxmlformats.org/officeDocument/2006/relationships/image" Target="../media/image407.png"/><Relationship Id="rId39" Type="http://schemas.openxmlformats.org/officeDocument/2006/relationships/image" Target="../media/image415.png"/><Relationship Id="rId3" Type="http://schemas.openxmlformats.org/officeDocument/2006/relationships/tags" Target="../tags/tag509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298.png"/><Relationship Id="rId7" Type="http://schemas.openxmlformats.org/officeDocument/2006/relationships/tags" Target="../tags/tag513.xml"/><Relationship Id="rId12" Type="http://schemas.openxmlformats.org/officeDocument/2006/relationships/tags" Target="../tags/tag518.xml"/><Relationship Id="rId17" Type="http://schemas.openxmlformats.org/officeDocument/2006/relationships/tags" Target="../tags/tag523.xml"/><Relationship Id="rId25" Type="http://schemas.openxmlformats.org/officeDocument/2006/relationships/image" Target="../media/image406.png"/><Relationship Id="rId33" Type="http://schemas.openxmlformats.org/officeDocument/2006/relationships/image" Target="../media/image297.png"/><Relationship Id="rId38" Type="http://schemas.openxmlformats.org/officeDocument/2006/relationships/image" Target="../media/image414.png"/><Relationship Id="rId2" Type="http://schemas.openxmlformats.org/officeDocument/2006/relationships/tags" Target="../tags/tag508.xml"/><Relationship Id="rId16" Type="http://schemas.openxmlformats.org/officeDocument/2006/relationships/tags" Target="../tags/tag522.xml"/><Relationship Id="rId20" Type="http://schemas.openxmlformats.org/officeDocument/2006/relationships/tags" Target="../tags/tag526.xml"/><Relationship Id="rId29" Type="http://schemas.openxmlformats.org/officeDocument/2006/relationships/image" Target="../media/image408.png"/><Relationship Id="rId41" Type="http://schemas.openxmlformats.org/officeDocument/2006/relationships/image" Target="../media/image417.png"/><Relationship Id="rId1" Type="http://schemas.openxmlformats.org/officeDocument/2006/relationships/tags" Target="../tags/tag507.xml"/><Relationship Id="rId6" Type="http://schemas.openxmlformats.org/officeDocument/2006/relationships/tags" Target="../tags/tag512.xml"/><Relationship Id="rId11" Type="http://schemas.openxmlformats.org/officeDocument/2006/relationships/tags" Target="../tags/tag517.xml"/><Relationship Id="rId24" Type="http://schemas.openxmlformats.org/officeDocument/2006/relationships/image" Target="../media/image288.png"/><Relationship Id="rId32" Type="http://schemas.openxmlformats.org/officeDocument/2006/relationships/image" Target="../media/image410.png"/><Relationship Id="rId37" Type="http://schemas.openxmlformats.org/officeDocument/2006/relationships/image" Target="../media/image413.png"/><Relationship Id="rId40" Type="http://schemas.openxmlformats.org/officeDocument/2006/relationships/image" Target="../media/image416.png"/><Relationship Id="rId5" Type="http://schemas.openxmlformats.org/officeDocument/2006/relationships/tags" Target="../tags/tag511.xml"/><Relationship Id="rId15" Type="http://schemas.openxmlformats.org/officeDocument/2006/relationships/tags" Target="../tags/tag521.xml"/><Relationship Id="rId23" Type="http://schemas.openxmlformats.org/officeDocument/2006/relationships/image" Target="../media/image405.png"/><Relationship Id="rId28" Type="http://schemas.openxmlformats.org/officeDocument/2006/relationships/image" Target="../media/image292.png"/><Relationship Id="rId36" Type="http://schemas.openxmlformats.org/officeDocument/2006/relationships/image" Target="../media/image412.png"/><Relationship Id="rId10" Type="http://schemas.openxmlformats.org/officeDocument/2006/relationships/tags" Target="../tags/tag516.xml"/><Relationship Id="rId19" Type="http://schemas.openxmlformats.org/officeDocument/2006/relationships/tags" Target="../tags/tag525.xml"/><Relationship Id="rId31" Type="http://schemas.openxmlformats.org/officeDocument/2006/relationships/image" Target="../media/image409.png"/><Relationship Id="rId4" Type="http://schemas.openxmlformats.org/officeDocument/2006/relationships/tags" Target="../tags/tag510.xml"/><Relationship Id="rId9" Type="http://schemas.openxmlformats.org/officeDocument/2006/relationships/tags" Target="../tags/tag515.xml"/><Relationship Id="rId14" Type="http://schemas.openxmlformats.org/officeDocument/2006/relationships/tags" Target="../tags/tag520.xml"/><Relationship Id="rId22" Type="http://schemas.openxmlformats.org/officeDocument/2006/relationships/image" Target="../media/image286.png"/><Relationship Id="rId27" Type="http://schemas.openxmlformats.org/officeDocument/2006/relationships/image" Target="../media/image291.png"/><Relationship Id="rId30" Type="http://schemas.openxmlformats.org/officeDocument/2006/relationships/image" Target="../media/image294.png"/><Relationship Id="rId35" Type="http://schemas.openxmlformats.org/officeDocument/2006/relationships/image" Target="../media/image4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534.xml"/><Relationship Id="rId13" Type="http://schemas.openxmlformats.org/officeDocument/2006/relationships/tags" Target="../tags/tag539.xml"/><Relationship Id="rId18" Type="http://schemas.openxmlformats.org/officeDocument/2006/relationships/tags" Target="../tags/tag544.xml"/><Relationship Id="rId26" Type="http://schemas.openxmlformats.org/officeDocument/2006/relationships/image" Target="../media/image180.png"/><Relationship Id="rId39" Type="http://schemas.openxmlformats.org/officeDocument/2006/relationships/image" Target="../media/image193.png"/><Relationship Id="rId3" Type="http://schemas.openxmlformats.org/officeDocument/2006/relationships/tags" Target="../tags/tag529.xml"/><Relationship Id="rId21" Type="http://schemas.openxmlformats.org/officeDocument/2006/relationships/tags" Target="../tags/tag547.xml"/><Relationship Id="rId34" Type="http://schemas.openxmlformats.org/officeDocument/2006/relationships/image" Target="../media/image188.png"/><Relationship Id="rId42" Type="http://schemas.openxmlformats.org/officeDocument/2006/relationships/image" Target="../media/image196.png"/><Relationship Id="rId7" Type="http://schemas.openxmlformats.org/officeDocument/2006/relationships/tags" Target="../tags/tag533.xml"/><Relationship Id="rId12" Type="http://schemas.openxmlformats.org/officeDocument/2006/relationships/tags" Target="../tags/tag538.xml"/><Relationship Id="rId17" Type="http://schemas.openxmlformats.org/officeDocument/2006/relationships/tags" Target="../tags/tag543.xml"/><Relationship Id="rId25" Type="http://schemas.openxmlformats.org/officeDocument/2006/relationships/image" Target="../media/image179.png"/><Relationship Id="rId33" Type="http://schemas.openxmlformats.org/officeDocument/2006/relationships/image" Target="../media/image187.png"/><Relationship Id="rId38" Type="http://schemas.openxmlformats.org/officeDocument/2006/relationships/image" Target="../media/image192.png"/><Relationship Id="rId2" Type="http://schemas.openxmlformats.org/officeDocument/2006/relationships/tags" Target="../tags/tag528.xml"/><Relationship Id="rId16" Type="http://schemas.openxmlformats.org/officeDocument/2006/relationships/tags" Target="../tags/tag542.xml"/><Relationship Id="rId20" Type="http://schemas.openxmlformats.org/officeDocument/2006/relationships/tags" Target="../tags/tag546.xml"/><Relationship Id="rId29" Type="http://schemas.openxmlformats.org/officeDocument/2006/relationships/image" Target="../media/image183.png"/><Relationship Id="rId41" Type="http://schemas.openxmlformats.org/officeDocument/2006/relationships/image" Target="../media/image195.png"/><Relationship Id="rId1" Type="http://schemas.openxmlformats.org/officeDocument/2006/relationships/tags" Target="../tags/tag527.xml"/><Relationship Id="rId6" Type="http://schemas.openxmlformats.org/officeDocument/2006/relationships/tags" Target="../tags/tag532.xml"/><Relationship Id="rId11" Type="http://schemas.openxmlformats.org/officeDocument/2006/relationships/tags" Target="../tags/tag537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186.png"/><Relationship Id="rId37" Type="http://schemas.openxmlformats.org/officeDocument/2006/relationships/image" Target="../media/image191.png"/><Relationship Id="rId40" Type="http://schemas.openxmlformats.org/officeDocument/2006/relationships/image" Target="../media/image194.png"/><Relationship Id="rId45" Type="http://schemas.openxmlformats.org/officeDocument/2006/relationships/image" Target="../media/image199.png"/><Relationship Id="rId5" Type="http://schemas.openxmlformats.org/officeDocument/2006/relationships/tags" Target="../tags/tag531.xml"/><Relationship Id="rId15" Type="http://schemas.openxmlformats.org/officeDocument/2006/relationships/tags" Target="../tags/tag541.xml"/><Relationship Id="rId23" Type="http://schemas.openxmlformats.org/officeDocument/2006/relationships/tags" Target="../tags/tag549.xml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10" Type="http://schemas.openxmlformats.org/officeDocument/2006/relationships/tags" Target="../tags/tag536.xml"/><Relationship Id="rId19" Type="http://schemas.openxmlformats.org/officeDocument/2006/relationships/tags" Target="../tags/tag545.xml"/><Relationship Id="rId31" Type="http://schemas.openxmlformats.org/officeDocument/2006/relationships/image" Target="../media/image185.png"/><Relationship Id="rId44" Type="http://schemas.openxmlformats.org/officeDocument/2006/relationships/image" Target="../media/image198.png"/><Relationship Id="rId4" Type="http://schemas.openxmlformats.org/officeDocument/2006/relationships/tags" Target="../tags/tag530.xml"/><Relationship Id="rId9" Type="http://schemas.openxmlformats.org/officeDocument/2006/relationships/tags" Target="../tags/tag535.xml"/><Relationship Id="rId14" Type="http://schemas.openxmlformats.org/officeDocument/2006/relationships/tags" Target="../tags/tag540.xml"/><Relationship Id="rId22" Type="http://schemas.openxmlformats.org/officeDocument/2006/relationships/tags" Target="../tags/tag548.xml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43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557.xml"/><Relationship Id="rId13" Type="http://schemas.openxmlformats.org/officeDocument/2006/relationships/tags" Target="../tags/tag562.xml"/><Relationship Id="rId18" Type="http://schemas.openxmlformats.org/officeDocument/2006/relationships/image" Target="../media/image127.png"/><Relationship Id="rId26" Type="http://schemas.openxmlformats.org/officeDocument/2006/relationships/image" Target="../media/image420.png"/><Relationship Id="rId3" Type="http://schemas.openxmlformats.org/officeDocument/2006/relationships/tags" Target="../tags/tag552.xml"/><Relationship Id="rId21" Type="http://schemas.openxmlformats.org/officeDocument/2006/relationships/image" Target="../media/image157.png"/><Relationship Id="rId7" Type="http://schemas.openxmlformats.org/officeDocument/2006/relationships/tags" Target="../tags/tag556.xml"/><Relationship Id="rId12" Type="http://schemas.openxmlformats.org/officeDocument/2006/relationships/tags" Target="../tags/tag561.xml"/><Relationship Id="rId17" Type="http://schemas.openxmlformats.org/officeDocument/2006/relationships/image" Target="../media/image156.png"/><Relationship Id="rId25" Type="http://schemas.openxmlformats.org/officeDocument/2006/relationships/image" Target="../media/image419.png"/><Relationship Id="rId2" Type="http://schemas.openxmlformats.org/officeDocument/2006/relationships/tags" Target="../tags/tag55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47.png"/><Relationship Id="rId29" Type="http://schemas.openxmlformats.org/officeDocument/2006/relationships/image" Target="../media/image421.png"/><Relationship Id="rId1" Type="http://schemas.openxmlformats.org/officeDocument/2006/relationships/tags" Target="../tags/tag550.xml"/><Relationship Id="rId6" Type="http://schemas.openxmlformats.org/officeDocument/2006/relationships/tags" Target="../tags/tag555.xml"/><Relationship Id="rId11" Type="http://schemas.openxmlformats.org/officeDocument/2006/relationships/tags" Target="../tags/tag560.xml"/><Relationship Id="rId24" Type="http://schemas.openxmlformats.org/officeDocument/2006/relationships/image" Target="../media/image160.png"/><Relationship Id="rId5" Type="http://schemas.openxmlformats.org/officeDocument/2006/relationships/tags" Target="../tags/tag554.xml"/><Relationship Id="rId15" Type="http://schemas.openxmlformats.org/officeDocument/2006/relationships/tags" Target="../tags/tag564.xml"/><Relationship Id="rId23" Type="http://schemas.openxmlformats.org/officeDocument/2006/relationships/image" Target="../media/image418.png"/><Relationship Id="rId28" Type="http://schemas.openxmlformats.org/officeDocument/2006/relationships/image" Target="../media/image159.png"/><Relationship Id="rId10" Type="http://schemas.openxmlformats.org/officeDocument/2006/relationships/tags" Target="../tags/tag559.xml"/><Relationship Id="rId19" Type="http://schemas.openxmlformats.org/officeDocument/2006/relationships/image" Target="../media/image123.png"/><Relationship Id="rId31" Type="http://schemas.openxmlformats.org/officeDocument/2006/relationships/image" Target="../media/image423.png"/><Relationship Id="rId4" Type="http://schemas.openxmlformats.org/officeDocument/2006/relationships/tags" Target="../tags/tag553.xml"/><Relationship Id="rId9" Type="http://schemas.openxmlformats.org/officeDocument/2006/relationships/tags" Target="../tags/tag558.xml"/><Relationship Id="rId14" Type="http://schemas.openxmlformats.org/officeDocument/2006/relationships/tags" Target="../tags/tag563.xml"/><Relationship Id="rId22" Type="http://schemas.openxmlformats.org/officeDocument/2006/relationships/image" Target="../media/image112.png"/><Relationship Id="rId27" Type="http://schemas.openxmlformats.org/officeDocument/2006/relationships/image" Target="../media/image158.png"/><Relationship Id="rId30" Type="http://schemas.openxmlformats.org/officeDocument/2006/relationships/image" Target="../media/image4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572.xml"/><Relationship Id="rId13" Type="http://schemas.openxmlformats.org/officeDocument/2006/relationships/tags" Target="../tags/tag577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422.png"/><Relationship Id="rId3" Type="http://schemas.openxmlformats.org/officeDocument/2006/relationships/tags" Target="../tags/tag567.xml"/><Relationship Id="rId21" Type="http://schemas.openxmlformats.org/officeDocument/2006/relationships/image" Target="../media/image160.png"/><Relationship Id="rId34" Type="http://schemas.openxmlformats.org/officeDocument/2006/relationships/image" Target="../media/image423.png"/><Relationship Id="rId7" Type="http://schemas.openxmlformats.org/officeDocument/2006/relationships/tags" Target="../tags/tag571.xml"/><Relationship Id="rId12" Type="http://schemas.openxmlformats.org/officeDocument/2006/relationships/tags" Target="../tags/tag576.xml"/><Relationship Id="rId17" Type="http://schemas.openxmlformats.org/officeDocument/2006/relationships/tags" Target="../tags/tag581.xml"/><Relationship Id="rId25" Type="http://schemas.openxmlformats.org/officeDocument/2006/relationships/image" Target="../media/image421.png"/><Relationship Id="rId33" Type="http://schemas.openxmlformats.org/officeDocument/2006/relationships/image" Target="../media/image430.png"/><Relationship Id="rId2" Type="http://schemas.openxmlformats.org/officeDocument/2006/relationships/tags" Target="../tags/tag566.xml"/><Relationship Id="rId16" Type="http://schemas.openxmlformats.org/officeDocument/2006/relationships/tags" Target="../tags/tag580.xml"/><Relationship Id="rId20" Type="http://schemas.openxmlformats.org/officeDocument/2006/relationships/image" Target="../media/image418.png"/><Relationship Id="rId29" Type="http://schemas.openxmlformats.org/officeDocument/2006/relationships/image" Target="../media/image426.png"/><Relationship Id="rId1" Type="http://schemas.openxmlformats.org/officeDocument/2006/relationships/tags" Target="../tags/tag565.xml"/><Relationship Id="rId6" Type="http://schemas.openxmlformats.org/officeDocument/2006/relationships/tags" Target="../tags/tag570.xml"/><Relationship Id="rId11" Type="http://schemas.openxmlformats.org/officeDocument/2006/relationships/tags" Target="../tags/tag575.xml"/><Relationship Id="rId24" Type="http://schemas.openxmlformats.org/officeDocument/2006/relationships/image" Target="../media/image159.png"/><Relationship Id="rId32" Type="http://schemas.openxmlformats.org/officeDocument/2006/relationships/image" Target="../media/image429.png"/><Relationship Id="rId5" Type="http://schemas.openxmlformats.org/officeDocument/2006/relationships/tags" Target="../tags/tag569.xml"/><Relationship Id="rId15" Type="http://schemas.openxmlformats.org/officeDocument/2006/relationships/tags" Target="../tags/tag579.xml"/><Relationship Id="rId23" Type="http://schemas.openxmlformats.org/officeDocument/2006/relationships/image" Target="../media/image158.png"/><Relationship Id="rId28" Type="http://schemas.openxmlformats.org/officeDocument/2006/relationships/image" Target="../media/image425.png"/><Relationship Id="rId10" Type="http://schemas.openxmlformats.org/officeDocument/2006/relationships/tags" Target="../tags/tag574.xml"/><Relationship Id="rId19" Type="http://schemas.openxmlformats.org/officeDocument/2006/relationships/image" Target="../media/image112.png"/><Relationship Id="rId31" Type="http://schemas.openxmlformats.org/officeDocument/2006/relationships/image" Target="../media/image428.png"/><Relationship Id="rId4" Type="http://schemas.openxmlformats.org/officeDocument/2006/relationships/tags" Target="../tags/tag568.xml"/><Relationship Id="rId9" Type="http://schemas.openxmlformats.org/officeDocument/2006/relationships/tags" Target="../tags/tag573.xml"/><Relationship Id="rId14" Type="http://schemas.openxmlformats.org/officeDocument/2006/relationships/tags" Target="../tags/tag578.xml"/><Relationship Id="rId22" Type="http://schemas.openxmlformats.org/officeDocument/2006/relationships/image" Target="../media/image420.png"/><Relationship Id="rId27" Type="http://schemas.openxmlformats.org/officeDocument/2006/relationships/image" Target="../media/image424.png"/><Relationship Id="rId30" Type="http://schemas.openxmlformats.org/officeDocument/2006/relationships/image" Target="../media/image427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tags" Target="../tags/tag594.xml"/><Relationship Id="rId18" Type="http://schemas.openxmlformats.org/officeDocument/2006/relationships/tags" Target="../tags/tag599.xml"/><Relationship Id="rId26" Type="http://schemas.openxmlformats.org/officeDocument/2006/relationships/image" Target="../media/image50.png"/><Relationship Id="rId39" Type="http://schemas.openxmlformats.org/officeDocument/2006/relationships/image" Target="../media/image62.png"/><Relationship Id="rId3" Type="http://schemas.openxmlformats.org/officeDocument/2006/relationships/tags" Target="../tags/tag584.xml"/><Relationship Id="rId21" Type="http://schemas.openxmlformats.org/officeDocument/2006/relationships/tags" Target="../tags/tag602.xml"/><Relationship Id="rId34" Type="http://schemas.openxmlformats.org/officeDocument/2006/relationships/image" Target="../media/image57.png"/><Relationship Id="rId42" Type="http://schemas.openxmlformats.org/officeDocument/2006/relationships/image" Target="../media/image66.png"/><Relationship Id="rId47" Type="http://schemas.openxmlformats.org/officeDocument/2006/relationships/image" Target="../media/image71.png"/><Relationship Id="rId7" Type="http://schemas.openxmlformats.org/officeDocument/2006/relationships/tags" Target="../tags/tag588.xml"/><Relationship Id="rId12" Type="http://schemas.openxmlformats.org/officeDocument/2006/relationships/tags" Target="../tags/tag593.xml"/><Relationship Id="rId17" Type="http://schemas.openxmlformats.org/officeDocument/2006/relationships/tags" Target="../tags/tag598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46" Type="http://schemas.openxmlformats.org/officeDocument/2006/relationships/image" Target="../media/image432.png"/><Relationship Id="rId2" Type="http://schemas.openxmlformats.org/officeDocument/2006/relationships/tags" Target="../tags/tag583.xml"/><Relationship Id="rId16" Type="http://schemas.openxmlformats.org/officeDocument/2006/relationships/tags" Target="../tags/tag597.xml"/><Relationship Id="rId20" Type="http://schemas.openxmlformats.org/officeDocument/2006/relationships/tags" Target="../tags/tag601.xml"/><Relationship Id="rId29" Type="http://schemas.openxmlformats.org/officeDocument/2006/relationships/image" Target="../media/image53.png"/><Relationship Id="rId41" Type="http://schemas.openxmlformats.org/officeDocument/2006/relationships/image" Target="../media/image65.png"/><Relationship Id="rId1" Type="http://schemas.openxmlformats.org/officeDocument/2006/relationships/tags" Target="../tags/tag582.xml"/><Relationship Id="rId6" Type="http://schemas.openxmlformats.org/officeDocument/2006/relationships/tags" Target="../tags/tag587.xml"/><Relationship Id="rId11" Type="http://schemas.openxmlformats.org/officeDocument/2006/relationships/tags" Target="../tags/tag592.xml"/><Relationship Id="rId24" Type="http://schemas.openxmlformats.org/officeDocument/2006/relationships/tags" Target="../tags/tag605.xml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4.png"/><Relationship Id="rId45" Type="http://schemas.openxmlformats.org/officeDocument/2006/relationships/image" Target="../media/image69.png"/><Relationship Id="rId5" Type="http://schemas.openxmlformats.org/officeDocument/2006/relationships/tags" Target="../tags/tag586.xml"/><Relationship Id="rId15" Type="http://schemas.openxmlformats.org/officeDocument/2006/relationships/tags" Target="../tags/tag596.xml"/><Relationship Id="rId23" Type="http://schemas.openxmlformats.org/officeDocument/2006/relationships/tags" Target="../tags/tag604.xml"/><Relationship Id="rId28" Type="http://schemas.openxmlformats.org/officeDocument/2006/relationships/image" Target="../media/image52.png"/><Relationship Id="rId36" Type="http://schemas.openxmlformats.org/officeDocument/2006/relationships/image" Target="../media/image59.png"/><Relationship Id="rId49" Type="http://schemas.openxmlformats.org/officeDocument/2006/relationships/image" Target="../media/image49.png"/><Relationship Id="rId10" Type="http://schemas.openxmlformats.org/officeDocument/2006/relationships/tags" Target="../tags/tag591.xml"/><Relationship Id="rId19" Type="http://schemas.openxmlformats.org/officeDocument/2006/relationships/tags" Target="../tags/tag600.xml"/><Relationship Id="rId31" Type="http://schemas.openxmlformats.org/officeDocument/2006/relationships/image" Target="../media/image431.png"/><Relationship Id="rId44" Type="http://schemas.openxmlformats.org/officeDocument/2006/relationships/image" Target="../media/image68.png"/><Relationship Id="rId4" Type="http://schemas.openxmlformats.org/officeDocument/2006/relationships/tags" Target="../tags/tag585.xml"/><Relationship Id="rId9" Type="http://schemas.openxmlformats.org/officeDocument/2006/relationships/tags" Target="../tags/tag590.xml"/><Relationship Id="rId14" Type="http://schemas.openxmlformats.org/officeDocument/2006/relationships/tags" Target="../tags/tag595.xml"/><Relationship Id="rId22" Type="http://schemas.openxmlformats.org/officeDocument/2006/relationships/tags" Target="../tags/tag603.xml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8.png"/><Relationship Id="rId43" Type="http://schemas.openxmlformats.org/officeDocument/2006/relationships/image" Target="../media/image67.png"/><Relationship Id="rId48" Type="http://schemas.openxmlformats.org/officeDocument/2006/relationships/image" Target="../media/image72.png"/><Relationship Id="rId8" Type="http://schemas.openxmlformats.org/officeDocument/2006/relationships/tags" Target="../tags/tag58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0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4.xml"/><Relationship Id="rId7" Type="http://schemas.openxmlformats.org/officeDocument/2006/relationships/image" Target="../media/image20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42863" y="3141663"/>
            <a:ext cx="9186863" cy="3716337"/>
          </a:xfrm>
          <a:prstGeom prst="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altLang="de-DE" dirty="0" smtClean="0"/>
              <a:t>MSc Statistics Foundation Course </a:t>
            </a:r>
            <a:r>
              <a:rPr lang="en-GB" altLang="de-DE" dirty="0" smtClean="0"/>
              <a:t>2015</a:t>
            </a:r>
            <a:r>
              <a:rPr lang="en-GB" altLang="de-DE" dirty="0" smtClean="0"/>
              <a:t/>
            </a:r>
            <a:br>
              <a:rPr lang="en-GB" altLang="de-DE" dirty="0" smtClean="0"/>
            </a:br>
            <a:r>
              <a:rPr lang="en-GB" altLang="de-DE" sz="5400" dirty="0" smtClean="0"/>
              <a:t>Methods of Estimation</a:t>
            </a:r>
            <a:endParaRPr lang="en-GB" altLang="de-DE" dirty="0" smtClean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8313" y="6237288"/>
            <a:ext cx="8496300" cy="504825"/>
          </a:xfrm>
        </p:spPr>
        <p:txBody>
          <a:bodyPr/>
          <a:lstStyle/>
          <a:p>
            <a:pPr algn="r" eaLnBrk="1" hangingPunct="1"/>
            <a:r>
              <a:rPr lang="en-GB" altLang="de-DE" smtClean="0">
                <a:solidFill>
                  <a:schemeClr val="bg1"/>
                </a:solidFill>
              </a:rPr>
              <a:t>Dr Franz J. Király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Statistical Learning </a:t>
            </a:r>
            <a:r>
              <a:rPr lang="de-DE" dirty="0" err="1" smtClean="0"/>
              <a:t>Theory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 bwMode="auto">
          <a:xfrm>
            <a:off x="4572448" y="3746468"/>
            <a:ext cx="1371600" cy="694267"/>
          </a:xfrm>
          <a:prstGeom prst="rect">
            <a:avLst/>
          </a:prstGeom>
          <a:solidFill>
            <a:srgbClr val="0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050" dirty="0">
              <a:solidFill>
                <a:schemeClr val="bg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solidFill>
                  <a:schemeClr val="bg1"/>
                </a:solidFill>
              </a:rPr>
              <a:t>Estimator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2" name="Gerade Verbindung mit Pfeil 11"/>
          <p:cNvCxnSpPr/>
          <p:nvPr/>
        </p:nvCxnSpPr>
        <p:spPr bwMode="auto">
          <a:xfrm>
            <a:off x="4533900" y="3213068"/>
            <a:ext cx="724348" cy="41299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Gerade Verbindung mit Pfeil 20"/>
          <p:cNvCxnSpPr/>
          <p:nvPr/>
        </p:nvCxnSpPr>
        <p:spPr bwMode="auto">
          <a:xfrm flipH="1">
            <a:off x="4572448" y="4584668"/>
            <a:ext cx="685800" cy="5262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Gerade Verbindung mit Pfeil 32"/>
          <p:cNvCxnSpPr/>
          <p:nvPr/>
        </p:nvCxnSpPr>
        <p:spPr bwMode="auto">
          <a:xfrm>
            <a:off x="2514600" y="3096618"/>
            <a:ext cx="8382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Gruppieren 1"/>
          <p:cNvGrpSpPr/>
          <p:nvPr/>
        </p:nvGrpSpPr>
        <p:grpSpPr>
          <a:xfrm>
            <a:off x="1524000" y="2755868"/>
            <a:ext cx="838200" cy="937764"/>
            <a:chOff x="1524000" y="3048000"/>
            <a:chExt cx="838200" cy="937764"/>
          </a:xfrm>
        </p:grpSpPr>
        <p:pic>
          <p:nvPicPr>
            <p:cNvPr id="4" name="Grafik 3" descr="TP_tmp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676400" y="3850627"/>
              <a:ext cx="485522" cy="1351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Rechteck 30"/>
            <p:cNvSpPr/>
            <p:nvPr/>
          </p:nvSpPr>
          <p:spPr bwMode="auto">
            <a:xfrm>
              <a:off x="1524000" y="3048000"/>
              <a:ext cx="838200" cy="73010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6" name="Gerade Verbindung 35"/>
            <p:cNvCxnSpPr/>
            <p:nvPr/>
          </p:nvCxnSpPr>
          <p:spPr bwMode="auto">
            <a:xfrm flipV="1">
              <a:off x="1595297" y="3219724"/>
              <a:ext cx="685800" cy="38665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3" name="Grafik 12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0394" y="1961751"/>
            <a:ext cx="2382292" cy="21895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Gruppieren 10"/>
          <p:cNvGrpSpPr/>
          <p:nvPr/>
        </p:nvGrpSpPr>
        <p:grpSpPr bwMode="auto">
          <a:xfrm>
            <a:off x="2221245" y="5956268"/>
            <a:ext cx="4827255" cy="353052"/>
            <a:chOff x="2487945" y="6248400"/>
            <a:chExt cx="4827255" cy="353052"/>
          </a:xfrm>
        </p:grpSpPr>
        <p:pic>
          <p:nvPicPr>
            <p:cNvPr id="23" name="Grafik 22" descr="TP_tmp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97750" y="6422431"/>
              <a:ext cx="228601" cy="1021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Grafik 24" descr="TP_tmp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39152" y="6346943"/>
              <a:ext cx="1016512" cy="25450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3" name="Grafik 72" descr="TP_tmp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74145" y="6248400"/>
              <a:ext cx="941055" cy="3309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Grafik 7" descr="TP_tmp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87945" y="6346231"/>
              <a:ext cx="1219205" cy="25450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3" name="Grafik 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9142" y="3558495"/>
            <a:ext cx="1080878" cy="1662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2" name="Gruppieren 51"/>
          <p:cNvGrpSpPr/>
          <p:nvPr/>
        </p:nvGrpSpPr>
        <p:grpSpPr>
          <a:xfrm>
            <a:off x="3530481" y="2767473"/>
            <a:ext cx="838200" cy="730105"/>
            <a:chOff x="3530481" y="3059605"/>
            <a:chExt cx="838200" cy="730105"/>
          </a:xfrm>
        </p:grpSpPr>
        <p:sp>
          <p:nvSpPr>
            <p:cNvPr id="41" name="Rechteck 40"/>
            <p:cNvSpPr/>
            <p:nvPr/>
          </p:nvSpPr>
          <p:spPr bwMode="auto">
            <a:xfrm>
              <a:off x="3530481" y="3059605"/>
              <a:ext cx="838200" cy="73010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Ellipse 49"/>
            <p:cNvSpPr/>
            <p:nvPr/>
          </p:nvSpPr>
          <p:spPr bwMode="auto">
            <a:xfrm>
              <a:off x="3611881" y="3572854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764281" y="33528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Ellipse 53"/>
            <p:cNvSpPr/>
            <p:nvPr/>
          </p:nvSpPr>
          <p:spPr bwMode="auto">
            <a:xfrm>
              <a:off x="4069081" y="3361346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Ellipse 54"/>
            <p:cNvSpPr/>
            <p:nvPr/>
          </p:nvSpPr>
          <p:spPr bwMode="auto">
            <a:xfrm>
              <a:off x="4221481" y="32004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3784362" y="35052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Ellipse 56"/>
            <p:cNvSpPr/>
            <p:nvPr/>
          </p:nvSpPr>
          <p:spPr bwMode="auto">
            <a:xfrm>
              <a:off x="3916681" y="3383281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Ellipse 57"/>
            <p:cNvSpPr/>
            <p:nvPr/>
          </p:nvSpPr>
          <p:spPr bwMode="auto">
            <a:xfrm>
              <a:off x="4009973" y="3284432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0" name="Gruppieren 59"/>
          <p:cNvGrpSpPr/>
          <p:nvPr/>
        </p:nvGrpSpPr>
        <p:grpSpPr>
          <a:xfrm>
            <a:off x="3530838" y="4660868"/>
            <a:ext cx="838200" cy="730105"/>
            <a:chOff x="3530481" y="3059605"/>
            <a:chExt cx="838200" cy="730105"/>
          </a:xfrm>
        </p:grpSpPr>
        <p:sp>
          <p:nvSpPr>
            <p:cNvPr id="61" name="Rechteck 60"/>
            <p:cNvSpPr/>
            <p:nvPr/>
          </p:nvSpPr>
          <p:spPr bwMode="auto">
            <a:xfrm>
              <a:off x="3530481" y="3059605"/>
              <a:ext cx="838200" cy="73010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3611881" y="3572854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3764281" y="33528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Ellipse 63"/>
            <p:cNvSpPr/>
            <p:nvPr/>
          </p:nvSpPr>
          <p:spPr bwMode="auto">
            <a:xfrm>
              <a:off x="4069081" y="3361346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Ellipse 64"/>
            <p:cNvSpPr/>
            <p:nvPr/>
          </p:nvSpPr>
          <p:spPr bwMode="auto">
            <a:xfrm>
              <a:off x="4221481" y="32004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Ellipse 65"/>
            <p:cNvSpPr/>
            <p:nvPr/>
          </p:nvSpPr>
          <p:spPr bwMode="auto">
            <a:xfrm>
              <a:off x="3784362" y="35052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Ellipse 66"/>
            <p:cNvSpPr/>
            <p:nvPr/>
          </p:nvSpPr>
          <p:spPr bwMode="auto">
            <a:xfrm>
              <a:off x="3916681" y="3383281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Ellipse 67"/>
            <p:cNvSpPr/>
            <p:nvPr/>
          </p:nvSpPr>
          <p:spPr bwMode="auto">
            <a:xfrm>
              <a:off x="4009973" y="3284432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77" name="Grafik 76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6327" y="5422868"/>
            <a:ext cx="790046" cy="18046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2" name="Gerade Verbindung 71"/>
          <p:cNvCxnSpPr/>
          <p:nvPr/>
        </p:nvCxnSpPr>
        <p:spPr bwMode="auto">
          <a:xfrm flipV="1">
            <a:off x="3581400" y="4868603"/>
            <a:ext cx="686157" cy="3085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uppieren 5"/>
          <p:cNvGrpSpPr/>
          <p:nvPr/>
        </p:nvGrpSpPr>
        <p:grpSpPr>
          <a:xfrm>
            <a:off x="1219200" y="4658579"/>
            <a:ext cx="1274639" cy="953706"/>
            <a:chOff x="1219200" y="4950711"/>
            <a:chExt cx="1274639" cy="953706"/>
          </a:xfrm>
        </p:grpSpPr>
        <p:pic>
          <p:nvPicPr>
            <p:cNvPr id="78" name="Grafik 77" descr="TP_tmp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19200" y="5765562"/>
              <a:ext cx="1274639" cy="1388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3" name="Rechteck 82"/>
            <p:cNvSpPr/>
            <p:nvPr/>
          </p:nvSpPr>
          <p:spPr bwMode="auto">
            <a:xfrm>
              <a:off x="1524000" y="4950711"/>
              <a:ext cx="838200" cy="73010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84" name="Gerade Verbindung 83"/>
            <p:cNvCxnSpPr/>
            <p:nvPr/>
          </p:nvCxnSpPr>
          <p:spPr bwMode="auto">
            <a:xfrm flipV="1">
              <a:off x="1595297" y="5169281"/>
              <a:ext cx="717189" cy="3085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85" name="Gerade Verbindung mit Pfeil 84"/>
          <p:cNvCxnSpPr/>
          <p:nvPr/>
        </p:nvCxnSpPr>
        <p:spPr bwMode="auto">
          <a:xfrm flipH="1">
            <a:off x="2455492" y="5041868"/>
            <a:ext cx="89189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Gruppieren 6"/>
          <p:cNvGrpSpPr/>
          <p:nvPr/>
        </p:nvGrpSpPr>
        <p:grpSpPr>
          <a:xfrm>
            <a:off x="1814954" y="3822668"/>
            <a:ext cx="121711" cy="658722"/>
            <a:chOff x="1814954" y="4114800"/>
            <a:chExt cx="121711" cy="658722"/>
          </a:xfrm>
        </p:grpSpPr>
        <p:cxnSp>
          <p:nvCxnSpPr>
            <p:cNvPr id="87" name="Gerade Verbindung mit Pfeil 86"/>
            <p:cNvCxnSpPr/>
            <p:nvPr/>
          </p:nvCxnSpPr>
          <p:spPr bwMode="auto">
            <a:xfrm flipH="1" flipV="1">
              <a:off x="1936664" y="4114800"/>
              <a:ext cx="1" cy="65872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88" name="Grafik 87" descr="TP_tmp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14954" y="4525651"/>
              <a:ext cx="83129" cy="12469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3" name="Freihandform 92"/>
          <p:cNvSpPr/>
          <p:nvPr/>
        </p:nvSpPr>
        <p:spPr bwMode="auto">
          <a:xfrm>
            <a:off x="912264" y="2527268"/>
            <a:ext cx="2059536" cy="1760433"/>
          </a:xfrm>
          <a:custGeom>
            <a:avLst/>
            <a:gdLst>
              <a:gd name="connsiteX0" fmla="*/ 0 w 2059536"/>
              <a:gd name="connsiteY0" fmla="*/ 1760433 h 1760433"/>
              <a:gd name="connsiteX1" fmla="*/ 1504060 w 2059536"/>
              <a:gd name="connsiteY1" fmla="*/ 1333144 h 1760433"/>
              <a:gd name="connsiteX2" fmla="*/ 2059536 w 2059536"/>
              <a:gd name="connsiteY2" fmla="*/ 0 h 176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9536" h="1760433">
                <a:moveTo>
                  <a:pt x="0" y="1760433"/>
                </a:moveTo>
                <a:cubicBezTo>
                  <a:pt x="580402" y="1693491"/>
                  <a:pt x="1160804" y="1626549"/>
                  <a:pt x="1504060" y="1333144"/>
                </a:cubicBezTo>
                <a:cubicBezTo>
                  <a:pt x="1847316" y="1039739"/>
                  <a:pt x="1953426" y="519869"/>
                  <a:pt x="2059536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4" name="Grafik 93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159284">
            <a:off x="1985245" y="3713335"/>
            <a:ext cx="753911" cy="6626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7" name="Gerade Verbindung mit Pfeil 96"/>
          <p:cNvCxnSpPr/>
          <p:nvPr/>
        </p:nvCxnSpPr>
        <p:spPr bwMode="auto">
          <a:xfrm flipH="1">
            <a:off x="6096000" y="3697346"/>
            <a:ext cx="748672" cy="39625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Gerade Verbindung mit Pfeil 101"/>
          <p:cNvCxnSpPr/>
          <p:nvPr/>
        </p:nvCxnSpPr>
        <p:spPr bwMode="auto">
          <a:xfrm>
            <a:off x="4533900" y="3038019"/>
            <a:ext cx="2310772" cy="44795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uppieren 4"/>
          <p:cNvGrpSpPr/>
          <p:nvPr/>
        </p:nvGrpSpPr>
        <p:grpSpPr>
          <a:xfrm>
            <a:off x="6934200" y="3213068"/>
            <a:ext cx="1828800" cy="938961"/>
            <a:chOff x="6934200" y="3505200"/>
            <a:chExt cx="1828800" cy="938961"/>
          </a:xfrm>
        </p:grpSpPr>
        <p:pic>
          <p:nvPicPr>
            <p:cNvPr id="96" name="Grafik 95" descr="TP_tmp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10400" y="3547450"/>
              <a:ext cx="1113237" cy="21204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6" name="Grafik 105" descr="TP_tmp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2799" y="3767767"/>
              <a:ext cx="1431279" cy="11450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7" name="Grafik 106" descr="TP_tmp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10400" y="3985051"/>
              <a:ext cx="1007216" cy="19402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0" name="Rechteck 109"/>
            <p:cNvSpPr/>
            <p:nvPr/>
          </p:nvSpPr>
          <p:spPr bwMode="auto">
            <a:xfrm>
              <a:off x="6934200" y="3505200"/>
              <a:ext cx="1828800" cy="93896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5" name="Grafik 114" descr="TP_tmp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73757" y="4179072"/>
              <a:ext cx="1402659" cy="1145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4" name="Grafik 113" descr="TP_tmp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332234" y="4308757"/>
              <a:ext cx="1202166" cy="11449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21" name="Grafik 120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159285">
            <a:off x="2276564" y="3865735"/>
            <a:ext cx="476074" cy="6625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9" name="Gruppieren 58"/>
          <p:cNvGrpSpPr/>
          <p:nvPr/>
        </p:nvGrpSpPr>
        <p:grpSpPr>
          <a:xfrm>
            <a:off x="3530124" y="2762986"/>
            <a:ext cx="838200" cy="730105"/>
            <a:chOff x="3530481" y="3059605"/>
            <a:chExt cx="838200" cy="730105"/>
          </a:xfrm>
        </p:grpSpPr>
        <p:sp>
          <p:nvSpPr>
            <p:cNvPr id="69" name="Rechteck 68"/>
            <p:cNvSpPr/>
            <p:nvPr/>
          </p:nvSpPr>
          <p:spPr bwMode="auto">
            <a:xfrm>
              <a:off x="3530481" y="3059605"/>
              <a:ext cx="838200" cy="73010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Ellipse 69"/>
            <p:cNvSpPr/>
            <p:nvPr/>
          </p:nvSpPr>
          <p:spPr bwMode="auto">
            <a:xfrm>
              <a:off x="3611881" y="3572854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Ellipse 73"/>
            <p:cNvSpPr/>
            <p:nvPr/>
          </p:nvSpPr>
          <p:spPr bwMode="auto">
            <a:xfrm>
              <a:off x="3764281" y="33528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Ellipse 74"/>
            <p:cNvSpPr/>
            <p:nvPr/>
          </p:nvSpPr>
          <p:spPr bwMode="auto">
            <a:xfrm>
              <a:off x="4069081" y="3361346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Ellipse 78"/>
            <p:cNvSpPr/>
            <p:nvPr/>
          </p:nvSpPr>
          <p:spPr bwMode="auto">
            <a:xfrm>
              <a:off x="4221481" y="32004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Ellipse 79"/>
            <p:cNvSpPr/>
            <p:nvPr/>
          </p:nvSpPr>
          <p:spPr bwMode="auto">
            <a:xfrm>
              <a:off x="3784362" y="35052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Ellipse 80"/>
            <p:cNvSpPr/>
            <p:nvPr/>
          </p:nvSpPr>
          <p:spPr bwMode="auto">
            <a:xfrm>
              <a:off x="3916681" y="3383281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Ellipse 81"/>
            <p:cNvSpPr/>
            <p:nvPr/>
          </p:nvSpPr>
          <p:spPr bwMode="auto">
            <a:xfrm>
              <a:off x="4009973" y="3284432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77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0.00648 L 0.12605 0.07888 C 0.15487 0.09415 0.17014 0.11682 0.17014 0.14064 C 0.17014 0.16748 0.15487 0.18899 0.12605 0.20426 L -0.00173 0.2762 " pathEditMode="relative" rAng="16200000" ptsTypes="FffFF">
                                      <p:cBhvr>
                                        <p:cTn id="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1348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erade Verbindung mit Pfeil 101"/>
          <p:cNvCxnSpPr/>
          <p:nvPr/>
        </p:nvCxnSpPr>
        <p:spPr bwMode="auto">
          <a:xfrm>
            <a:off x="2522481" y="2523536"/>
            <a:ext cx="357351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Statistical Learning </a:t>
            </a:r>
            <a:r>
              <a:rPr lang="de-DE" dirty="0" err="1" smtClean="0"/>
              <a:t>Theory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 bwMode="auto">
          <a:xfrm>
            <a:off x="3253740" y="3368145"/>
            <a:ext cx="1371600" cy="694267"/>
          </a:xfrm>
          <a:prstGeom prst="rect">
            <a:avLst/>
          </a:prstGeom>
          <a:solidFill>
            <a:srgbClr val="0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100" dirty="0" smtClean="0">
              <a:solidFill>
                <a:schemeClr val="bg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solidFill>
                  <a:schemeClr val="bg1"/>
                </a:solidFill>
              </a:rPr>
              <a:t>Estimator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2" name="Gerade Verbindung mit Pfeil 11"/>
          <p:cNvCxnSpPr/>
          <p:nvPr/>
        </p:nvCxnSpPr>
        <p:spPr bwMode="auto">
          <a:xfrm flipH="1">
            <a:off x="3945307" y="3159536"/>
            <a:ext cx="1" cy="2000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Grafik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3180172"/>
            <a:ext cx="485522" cy="13513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3" name="Gerade Verbindung mit Pfeil 32"/>
          <p:cNvCxnSpPr/>
          <p:nvPr/>
        </p:nvCxnSpPr>
        <p:spPr bwMode="auto">
          <a:xfrm>
            <a:off x="2514600" y="2718295"/>
            <a:ext cx="8382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hteck 30"/>
          <p:cNvSpPr/>
          <p:nvPr/>
        </p:nvSpPr>
        <p:spPr bwMode="auto">
          <a:xfrm>
            <a:off x="1524000" y="2377545"/>
            <a:ext cx="838200" cy="73010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Gerade Verbindung 35"/>
          <p:cNvCxnSpPr/>
          <p:nvPr/>
        </p:nvCxnSpPr>
        <p:spPr bwMode="auto">
          <a:xfrm flipV="1">
            <a:off x="1595297" y="2549269"/>
            <a:ext cx="685800" cy="3866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hteck 40"/>
          <p:cNvSpPr/>
          <p:nvPr/>
        </p:nvSpPr>
        <p:spPr bwMode="auto">
          <a:xfrm>
            <a:off x="3530481" y="2389150"/>
            <a:ext cx="838200" cy="73010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Ellipse 49"/>
          <p:cNvSpPr/>
          <p:nvPr/>
        </p:nvSpPr>
        <p:spPr bwMode="auto">
          <a:xfrm>
            <a:off x="3611881" y="2902399"/>
            <a:ext cx="45719" cy="45719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Ellipse 52"/>
          <p:cNvSpPr/>
          <p:nvPr/>
        </p:nvSpPr>
        <p:spPr bwMode="auto">
          <a:xfrm>
            <a:off x="3764281" y="2682345"/>
            <a:ext cx="45719" cy="45719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Ellipse 53"/>
          <p:cNvSpPr/>
          <p:nvPr/>
        </p:nvSpPr>
        <p:spPr bwMode="auto">
          <a:xfrm>
            <a:off x="4069081" y="2690891"/>
            <a:ext cx="45719" cy="45719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Ellipse 54"/>
          <p:cNvSpPr/>
          <p:nvPr/>
        </p:nvSpPr>
        <p:spPr bwMode="auto">
          <a:xfrm>
            <a:off x="4221481" y="2529945"/>
            <a:ext cx="45719" cy="45719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Ellipse 55"/>
          <p:cNvSpPr/>
          <p:nvPr/>
        </p:nvSpPr>
        <p:spPr bwMode="auto">
          <a:xfrm>
            <a:off x="3784362" y="2834745"/>
            <a:ext cx="45719" cy="45719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Ellipse 56"/>
          <p:cNvSpPr/>
          <p:nvPr/>
        </p:nvSpPr>
        <p:spPr bwMode="auto">
          <a:xfrm>
            <a:off x="3916681" y="2712826"/>
            <a:ext cx="45719" cy="45719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Ellipse 57"/>
          <p:cNvSpPr/>
          <p:nvPr/>
        </p:nvSpPr>
        <p:spPr bwMode="auto">
          <a:xfrm>
            <a:off x="4009973" y="2613977"/>
            <a:ext cx="45719" cy="45719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3530838" y="4358745"/>
            <a:ext cx="838200" cy="730105"/>
            <a:chOff x="3530481" y="3059605"/>
            <a:chExt cx="838200" cy="730105"/>
          </a:xfrm>
        </p:grpSpPr>
        <p:sp>
          <p:nvSpPr>
            <p:cNvPr id="61" name="Rechteck 60"/>
            <p:cNvSpPr/>
            <p:nvPr/>
          </p:nvSpPr>
          <p:spPr bwMode="auto">
            <a:xfrm>
              <a:off x="3530481" y="3059605"/>
              <a:ext cx="838200" cy="73010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3611881" y="3572854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3764281" y="33528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Ellipse 63"/>
            <p:cNvSpPr/>
            <p:nvPr/>
          </p:nvSpPr>
          <p:spPr bwMode="auto">
            <a:xfrm>
              <a:off x="4069081" y="3361346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Ellipse 64"/>
            <p:cNvSpPr/>
            <p:nvPr/>
          </p:nvSpPr>
          <p:spPr bwMode="auto">
            <a:xfrm>
              <a:off x="4221481" y="32004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Ellipse 65"/>
            <p:cNvSpPr/>
            <p:nvPr/>
          </p:nvSpPr>
          <p:spPr bwMode="auto">
            <a:xfrm>
              <a:off x="3784362" y="35052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Ellipse 66"/>
            <p:cNvSpPr/>
            <p:nvPr/>
          </p:nvSpPr>
          <p:spPr bwMode="auto">
            <a:xfrm>
              <a:off x="3916681" y="3383281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Ellipse 67"/>
            <p:cNvSpPr/>
            <p:nvPr/>
          </p:nvSpPr>
          <p:spPr bwMode="auto">
            <a:xfrm>
              <a:off x="4009973" y="3284432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5" name="Grafik 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60" y="1844145"/>
            <a:ext cx="3496380" cy="21893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7" name="Grafik 76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6327" y="5120745"/>
            <a:ext cx="790046" cy="18046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2" name="Gerade Verbindung 71"/>
          <p:cNvCxnSpPr/>
          <p:nvPr/>
        </p:nvCxnSpPr>
        <p:spPr bwMode="auto">
          <a:xfrm flipV="1">
            <a:off x="3581400" y="4566480"/>
            <a:ext cx="686157" cy="3085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Grafik 1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389" y="2222861"/>
            <a:ext cx="1108316" cy="1662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5" name="Gerade Verbindung mit Pfeil 84"/>
          <p:cNvCxnSpPr/>
          <p:nvPr/>
        </p:nvCxnSpPr>
        <p:spPr bwMode="auto">
          <a:xfrm flipV="1">
            <a:off x="4455705" y="4629291"/>
            <a:ext cx="1487895" cy="683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Freihandform 92"/>
          <p:cNvSpPr/>
          <p:nvPr/>
        </p:nvSpPr>
        <p:spPr bwMode="auto">
          <a:xfrm>
            <a:off x="912264" y="2148945"/>
            <a:ext cx="2059536" cy="1760433"/>
          </a:xfrm>
          <a:custGeom>
            <a:avLst/>
            <a:gdLst>
              <a:gd name="connsiteX0" fmla="*/ 0 w 2059536"/>
              <a:gd name="connsiteY0" fmla="*/ 1760433 h 1760433"/>
              <a:gd name="connsiteX1" fmla="*/ 1504060 w 2059536"/>
              <a:gd name="connsiteY1" fmla="*/ 1333144 h 1760433"/>
              <a:gd name="connsiteX2" fmla="*/ 2059536 w 2059536"/>
              <a:gd name="connsiteY2" fmla="*/ 0 h 176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9536" h="1760433">
                <a:moveTo>
                  <a:pt x="0" y="1760433"/>
                </a:moveTo>
                <a:cubicBezTo>
                  <a:pt x="580402" y="1693491"/>
                  <a:pt x="1160804" y="1626549"/>
                  <a:pt x="1504060" y="1333144"/>
                </a:cubicBezTo>
                <a:cubicBezTo>
                  <a:pt x="1847316" y="1039739"/>
                  <a:pt x="1953426" y="519869"/>
                  <a:pt x="2059536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4" name="Grafik 93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159284">
            <a:off x="1985245" y="3335012"/>
            <a:ext cx="753911" cy="6626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1" name="Grafik 120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159285">
            <a:off x="2276564" y="3487412"/>
            <a:ext cx="476074" cy="6625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9" name="Rechteck 58"/>
          <p:cNvSpPr/>
          <p:nvPr/>
        </p:nvSpPr>
        <p:spPr bwMode="auto">
          <a:xfrm>
            <a:off x="6019800" y="4282545"/>
            <a:ext cx="1371600" cy="694267"/>
          </a:xfrm>
          <a:prstGeom prst="rect">
            <a:avLst/>
          </a:prstGeom>
          <a:solidFill>
            <a:srgbClr val="0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solidFill>
                  <a:schemeClr val="bg1"/>
                </a:solidFill>
              </a:rPr>
              <a:t>Predictor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Classifier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30" name="Gruppieren 29"/>
          <p:cNvGrpSpPr/>
          <p:nvPr/>
        </p:nvGrpSpPr>
        <p:grpSpPr>
          <a:xfrm>
            <a:off x="6286042" y="2317518"/>
            <a:ext cx="838200" cy="730105"/>
            <a:chOff x="6286042" y="2987973"/>
            <a:chExt cx="838200" cy="730105"/>
          </a:xfrm>
        </p:grpSpPr>
        <p:sp>
          <p:nvSpPr>
            <p:cNvPr id="69" name="Rechteck 68"/>
            <p:cNvSpPr/>
            <p:nvPr/>
          </p:nvSpPr>
          <p:spPr bwMode="auto">
            <a:xfrm>
              <a:off x="6286042" y="2987973"/>
              <a:ext cx="838200" cy="73010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Ellipse 69"/>
            <p:cNvSpPr/>
            <p:nvPr/>
          </p:nvSpPr>
          <p:spPr bwMode="auto">
            <a:xfrm>
              <a:off x="6367442" y="34290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Ellipse 73"/>
            <p:cNvSpPr/>
            <p:nvPr/>
          </p:nvSpPr>
          <p:spPr bwMode="auto">
            <a:xfrm>
              <a:off x="6519842" y="3294681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Ellipse 74"/>
            <p:cNvSpPr/>
            <p:nvPr/>
          </p:nvSpPr>
          <p:spPr bwMode="auto">
            <a:xfrm>
              <a:off x="6781800" y="3277314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Ellipse 78"/>
            <p:cNvSpPr/>
            <p:nvPr/>
          </p:nvSpPr>
          <p:spPr bwMode="auto">
            <a:xfrm>
              <a:off x="6934200" y="3128768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Ellipse 79"/>
            <p:cNvSpPr/>
            <p:nvPr/>
          </p:nvSpPr>
          <p:spPr bwMode="auto">
            <a:xfrm>
              <a:off x="6629400" y="32004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Ellipse 80"/>
            <p:cNvSpPr/>
            <p:nvPr/>
          </p:nvSpPr>
          <p:spPr bwMode="auto">
            <a:xfrm>
              <a:off x="6660735" y="3331923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Ellipse 81"/>
            <p:cNvSpPr/>
            <p:nvPr/>
          </p:nvSpPr>
          <p:spPr bwMode="auto">
            <a:xfrm>
              <a:off x="6722692" y="32004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7" name="Grafik 6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4130" y="2148945"/>
            <a:ext cx="858670" cy="13881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9" name="Gerade Verbindung mit Pfeil 88"/>
          <p:cNvCxnSpPr/>
          <p:nvPr/>
        </p:nvCxnSpPr>
        <p:spPr bwMode="auto">
          <a:xfrm flipH="1">
            <a:off x="3962399" y="4104507"/>
            <a:ext cx="1" cy="2000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Gerade Verbindung mit Pfeil 89"/>
          <p:cNvCxnSpPr/>
          <p:nvPr/>
        </p:nvCxnSpPr>
        <p:spPr bwMode="auto">
          <a:xfrm>
            <a:off x="6705142" y="3159536"/>
            <a:ext cx="458" cy="1045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" name="Grafik 21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248" y="3610328"/>
            <a:ext cx="609103" cy="13877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9" name="Gruppieren 108"/>
          <p:cNvGrpSpPr/>
          <p:nvPr/>
        </p:nvGrpSpPr>
        <p:grpSpPr>
          <a:xfrm>
            <a:off x="7543800" y="3291945"/>
            <a:ext cx="838200" cy="730105"/>
            <a:chOff x="6286042" y="2987973"/>
            <a:chExt cx="838200" cy="730105"/>
          </a:xfrm>
        </p:grpSpPr>
        <p:sp>
          <p:nvSpPr>
            <p:cNvPr id="111" name="Rechteck 110"/>
            <p:cNvSpPr/>
            <p:nvPr/>
          </p:nvSpPr>
          <p:spPr bwMode="auto">
            <a:xfrm>
              <a:off x="6286042" y="2987973"/>
              <a:ext cx="838200" cy="73010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" name="Ellipse 111"/>
            <p:cNvSpPr/>
            <p:nvPr/>
          </p:nvSpPr>
          <p:spPr bwMode="auto">
            <a:xfrm>
              <a:off x="6367442" y="34290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3" name="Ellipse 112"/>
            <p:cNvSpPr/>
            <p:nvPr/>
          </p:nvSpPr>
          <p:spPr bwMode="auto">
            <a:xfrm>
              <a:off x="6519842" y="3294681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" name="Ellipse 115"/>
            <p:cNvSpPr/>
            <p:nvPr/>
          </p:nvSpPr>
          <p:spPr bwMode="auto">
            <a:xfrm>
              <a:off x="6781800" y="3277314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7" name="Ellipse 116"/>
            <p:cNvSpPr/>
            <p:nvPr/>
          </p:nvSpPr>
          <p:spPr bwMode="auto">
            <a:xfrm>
              <a:off x="6934200" y="3128768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8" name="Ellipse 117"/>
            <p:cNvSpPr/>
            <p:nvPr/>
          </p:nvSpPr>
          <p:spPr bwMode="auto">
            <a:xfrm>
              <a:off x="6629400" y="32004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Ellipse 118"/>
            <p:cNvSpPr/>
            <p:nvPr/>
          </p:nvSpPr>
          <p:spPr bwMode="auto">
            <a:xfrm>
              <a:off x="6660735" y="3331923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Ellipse 119"/>
            <p:cNvSpPr/>
            <p:nvPr/>
          </p:nvSpPr>
          <p:spPr bwMode="auto">
            <a:xfrm>
              <a:off x="6722692" y="32004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22" name="Gerade Verbindung 121"/>
          <p:cNvCxnSpPr/>
          <p:nvPr/>
        </p:nvCxnSpPr>
        <p:spPr bwMode="auto">
          <a:xfrm flipV="1">
            <a:off x="7620000" y="3452007"/>
            <a:ext cx="685800" cy="2971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Grafik 7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5217" y="4179910"/>
            <a:ext cx="834266" cy="17883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7134" y="2435897"/>
            <a:ext cx="1146820" cy="17877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3965" y="5747274"/>
            <a:ext cx="4164724" cy="30477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826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title"/>
          </p:nvPr>
        </p:nvSpPr>
        <p:spPr>
          <a:xfrm>
            <a:off x="330200" y="764704"/>
            <a:ext cx="8489950" cy="649288"/>
          </a:xfrm>
        </p:spPr>
        <p:txBody>
          <a:bodyPr/>
          <a:lstStyle/>
          <a:p>
            <a:pPr eaLnBrk="1" hangingPunct="1"/>
            <a:r>
              <a:rPr lang="en-GB" altLang="de-DE" smtClean="0"/>
              <a:t>What is Parametric Estimation?</a:t>
            </a:r>
          </a:p>
        </p:txBody>
      </p:sp>
      <p:pic>
        <p:nvPicPr>
          <p:cNvPr id="2" name="Grafik 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591" y="1541905"/>
            <a:ext cx="643265" cy="26999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7968" y="1776017"/>
            <a:ext cx="446773" cy="38294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0652" y="1932786"/>
            <a:ext cx="1617145" cy="16442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8860" y="1316190"/>
            <a:ext cx="698937" cy="15047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74" name="Grafik 7173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3232" y="3405518"/>
            <a:ext cx="714712" cy="19059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9952" y="1879913"/>
            <a:ext cx="871522" cy="27017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9" name="Gerade Verbindung 18"/>
          <p:cNvCxnSpPr/>
          <p:nvPr/>
        </p:nvCxnSpPr>
        <p:spPr>
          <a:xfrm>
            <a:off x="107950" y="2709392"/>
            <a:ext cx="87852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7" y="2411264"/>
            <a:ext cx="977409" cy="2176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7" y="2793065"/>
            <a:ext cx="999565" cy="2176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4369024"/>
            <a:ext cx="2382352" cy="34868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68" name="Grafik 7167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9441" y="4872486"/>
            <a:ext cx="1064479" cy="2128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5261" y="4407771"/>
            <a:ext cx="476849" cy="18675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6344" y="5178519"/>
            <a:ext cx="2437341" cy="13293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69" name="Grafik 7168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68" y="4354090"/>
            <a:ext cx="217898" cy="3774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9786" y="2246809"/>
            <a:ext cx="1541936" cy="1796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7169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3776" y="4422096"/>
            <a:ext cx="1762686" cy="3321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71" name="Grafik 7170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4308" y="4913606"/>
            <a:ext cx="1277378" cy="17776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173" name="Gerade Verbindung mit Pfeil 7172"/>
          <p:cNvCxnSpPr/>
          <p:nvPr/>
        </p:nvCxnSpPr>
        <p:spPr>
          <a:xfrm flipH="1">
            <a:off x="2950977" y="2520479"/>
            <a:ext cx="649474" cy="1701279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pieren 12"/>
          <p:cNvGrpSpPr/>
          <p:nvPr/>
        </p:nvGrpSpPr>
        <p:grpSpPr>
          <a:xfrm>
            <a:off x="4500563" y="4289452"/>
            <a:ext cx="1633537" cy="297952"/>
            <a:chOff x="4500563" y="4432798"/>
            <a:chExt cx="1633537" cy="297952"/>
          </a:xfrm>
        </p:grpSpPr>
        <p:cxnSp>
          <p:nvCxnSpPr>
            <p:cNvPr id="45" name="Gerade Verbindung mit Pfeil 44"/>
            <p:cNvCxnSpPr/>
            <p:nvPr/>
          </p:nvCxnSpPr>
          <p:spPr>
            <a:xfrm>
              <a:off x="4500563" y="4686300"/>
              <a:ext cx="1633537" cy="4445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81" name="Grafik 7180" descr="TP_tmp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12052" y="4432798"/>
              <a:ext cx="810008" cy="15914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7185" name="Grafik 7184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5892" y="6214170"/>
            <a:ext cx="674974" cy="23337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86" name="Grafik 7185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9323" y="6218818"/>
            <a:ext cx="1164086" cy="23337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6" name="Gerade Verbindung 55"/>
          <p:cNvCxnSpPr/>
          <p:nvPr/>
        </p:nvCxnSpPr>
        <p:spPr>
          <a:xfrm>
            <a:off x="107950" y="5949479"/>
            <a:ext cx="8785225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4" name="Grafik 7183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6014770"/>
            <a:ext cx="1108215" cy="21773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7" name="Gruppieren 16"/>
          <p:cNvGrpSpPr/>
          <p:nvPr/>
        </p:nvGrpSpPr>
        <p:grpSpPr>
          <a:xfrm>
            <a:off x="4538663" y="2961703"/>
            <a:ext cx="2940050" cy="1325664"/>
            <a:chOff x="4538663" y="3105049"/>
            <a:chExt cx="2940050" cy="1325664"/>
          </a:xfrm>
        </p:grpSpPr>
        <p:sp>
          <p:nvSpPr>
            <p:cNvPr id="7191" name="Freihandform 7190"/>
            <p:cNvSpPr/>
            <p:nvPr/>
          </p:nvSpPr>
          <p:spPr>
            <a:xfrm>
              <a:off x="4538663" y="3200400"/>
              <a:ext cx="2940050" cy="1230313"/>
            </a:xfrm>
            <a:custGeom>
              <a:avLst/>
              <a:gdLst>
                <a:gd name="connsiteX0" fmla="*/ 2939143 w 2939143"/>
                <a:gd name="connsiteY0" fmla="*/ 1230086 h 1230086"/>
                <a:gd name="connsiteX1" fmla="*/ 1785257 w 2939143"/>
                <a:gd name="connsiteY1" fmla="*/ 293914 h 1230086"/>
                <a:gd name="connsiteX2" fmla="*/ 0 w 2939143"/>
                <a:gd name="connsiteY2" fmla="*/ 0 h 123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9143" h="1230086">
                  <a:moveTo>
                    <a:pt x="2939143" y="1230086"/>
                  </a:moveTo>
                  <a:cubicBezTo>
                    <a:pt x="2607128" y="864507"/>
                    <a:pt x="2275114" y="498928"/>
                    <a:pt x="1785257" y="293914"/>
                  </a:cubicBezTo>
                  <a:cubicBezTo>
                    <a:pt x="1295400" y="88900"/>
                    <a:pt x="0" y="0"/>
                    <a:pt x="0" y="0"/>
                  </a:cubicBezTo>
                </a:path>
              </a:pathLst>
            </a:custGeom>
            <a:no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pic>
          <p:nvPicPr>
            <p:cNvPr id="16" name="Grafik 15" descr="TP_tmp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628441">
              <a:off x="5037351" y="3105049"/>
              <a:ext cx="1351130" cy="1907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7193" name="Grafik 7192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0977" y="6279559"/>
            <a:ext cx="1210766" cy="20947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95" name="Grafik 7194" descr="TP_tmp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8328" y="6152938"/>
            <a:ext cx="1369026" cy="3322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4" name="Gerade Verbindung mit Pfeil 73"/>
          <p:cNvCxnSpPr/>
          <p:nvPr/>
        </p:nvCxnSpPr>
        <p:spPr>
          <a:xfrm flipH="1">
            <a:off x="2570164" y="5445894"/>
            <a:ext cx="71516" cy="706785"/>
          </a:xfrm>
          <a:prstGeom prst="straightConnector1">
            <a:avLst/>
          </a:prstGeom>
          <a:ln w="254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/>
          <p:nvPr/>
        </p:nvCxnSpPr>
        <p:spPr>
          <a:xfrm flipH="1">
            <a:off x="6757988" y="5311304"/>
            <a:ext cx="346075" cy="812800"/>
          </a:xfrm>
          <a:prstGeom prst="straightConnector1">
            <a:avLst/>
          </a:prstGeom>
          <a:ln w="254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/>
          <p:cNvCxnSpPr/>
          <p:nvPr/>
        </p:nvCxnSpPr>
        <p:spPr>
          <a:xfrm>
            <a:off x="4362450" y="6308254"/>
            <a:ext cx="1346200" cy="444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 flipV="1">
            <a:off x="7104063" y="1455781"/>
            <a:ext cx="126793" cy="75238"/>
          </a:xfrm>
          <a:prstGeom prst="line">
            <a:avLst/>
          </a:prstGeom>
          <a:ln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9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54868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Important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Parametric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Distributions</a:t>
            </a:r>
            <a:r>
              <a:rPr lang="de-DE" altLang="de-DE" dirty="0" smtClean="0"/>
              <a:t> </a:t>
            </a:r>
            <a:endParaRPr lang="de-DE" altLang="de-DE" sz="4000" dirty="0" smtClean="0"/>
          </a:p>
        </p:txBody>
      </p:sp>
      <p:pic>
        <p:nvPicPr>
          <p:cNvPr id="6" name="Grafik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512" y="1340769"/>
            <a:ext cx="1225784" cy="27239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466" y="1340768"/>
            <a:ext cx="1248940" cy="27239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3361" y="1363199"/>
            <a:ext cx="1658142" cy="22753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5484" y="1613165"/>
            <a:ext cx="1390168" cy="11999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Gerade Verbindung 11"/>
          <p:cNvCxnSpPr/>
          <p:nvPr/>
        </p:nvCxnSpPr>
        <p:spPr>
          <a:xfrm>
            <a:off x="2210170" y="1196752"/>
            <a:ext cx="0" cy="56333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5484240" y="1196752"/>
            <a:ext cx="0" cy="56612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>
            <a:off x="0" y="183661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095" y="3005338"/>
            <a:ext cx="1077981" cy="20763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22" y="2123790"/>
            <a:ext cx="911725" cy="2077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0162" y="1916832"/>
            <a:ext cx="2776218" cy="62163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Grafik 46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9686" y="3004833"/>
            <a:ext cx="1283286" cy="28945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Grafik 48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3888" y="3356992"/>
            <a:ext cx="513509" cy="17151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Grafik 49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22" y="4176573"/>
            <a:ext cx="829632" cy="2077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Grafik 47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6132" y="4018756"/>
            <a:ext cx="1531333" cy="51789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Grafik 50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5615" y="4176573"/>
            <a:ext cx="621346" cy="20752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Grafik 51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4945080"/>
            <a:ext cx="684448" cy="2078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Grafik 58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5232335"/>
            <a:ext cx="823186" cy="16826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0" name="Grafik 59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5952" y="5048956"/>
            <a:ext cx="2605957" cy="49169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Grafik 60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1091" y="5912677"/>
            <a:ext cx="3052997" cy="42402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Grafik 62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6040523"/>
            <a:ext cx="957585" cy="16833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5" name="Grafik 64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9637" y="5571831"/>
            <a:ext cx="1094451" cy="17586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Grafik 66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5132" y="6391134"/>
            <a:ext cx="1572239" cy="16379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" name="Grafik 70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3422" y="2538467"/>
            <a:ext cx="932427" cy="26978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5" name="Grafik 74" descr="TP_tmp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9653" y="3034658"/>
            <a:ext cx="932427" cy="26978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P_tmp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2732" y="4403374"/>
            <a:ext cx="1118914" cy="26978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2848" y="2049267"/>
            <a:ext cx="1718655" cy="24854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P_tmp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311" y="2951550"/>
            <a:ext cx="1531587" cy="20744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P_tmp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0688" y="3212976"/>
            <a:ext cx="2153218" cy="20749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P_tmp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5332" y="4077072"/>
            <a:ext cx="1708492" cy="19677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P_tmp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1574" y="5652547"/>
            <a:ext cx="2360712" cy="2484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1493" y="4331997"/>
            <a:ext cx="1217151" cy="23565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0509" y="5967299"/>
            <a:ext cx="2650215" cy="24849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P_tmp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484" y="4725144"/>
            <a:ext cx="2382682" cy="24858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P_tmp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5761" y="2396035"/>
            <a:ext cx="2258390" cy="24858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742" y="3271699"/>
            <a:ext cx="1222682" cy="24876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P_tmp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3888" y="3573015"/>
            <a:ext cx="906858" cy="22286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P_tmp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3134" y="3602139"/>
            <a:ext cx="965019" cy="18683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P_tmp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8088" y="3376448"/>
            <a:ext cx="856378" cy="1559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Grafik 31" descr="TP_tmp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0449" y="908720"/>
            <a:ext cx="1489983" cy="12001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Grafik 33" descr="TP_tmp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3248" y="3474079"/>
            <a:ext cx="1915176" cy="15601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Grafik 34" descr="TP_tmp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6196" y="3665391"/>
            <a:ext cx="2272992" cy="18684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 descr="TP_tmp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4096" y="4388862"/>
            <a:ext cx="624391" cy="1208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 descr="TP_tmp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2685" y="6389858"/>
            <a:ext cx="2319715" cy="20749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0936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MSE in </a:t>
            </a:r>
            <a:r>
              <a:rPr lang="de-DE" dirty="0" err="1" smtClean="0"/>
              <a:t>parametric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endParaRPr lang="de-DE" dirty="0" smtClean="0"/>
          </a:p>
        </p:txBody>
      </p:sp>
      <p:pic>
        <p:nvPicPr>
          <p:cNvPr id="11" name="Grafik 1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3957527"/>
            <a:ext cx="2390274" cy="28677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8782" y="3645024"/>
            <a:ext cx="1673674" cy="86050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959" y="4814840"/>
            <a:ext cx="2485413" cy="23950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5660" y="4509120"/>
            <a:ext cx="2509567" cy="8604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2139" y="5803769"/>
            <a:ext cx="4876821" cy="25450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Rechteck 99"/>
          <p:cNvSpPr/>
          <p:nvPr/>
        </p:nvSpPr>
        <p:spPr bwMode="auto">
          <a:xfrm>
            <a:off x="7543800" y="3235439"/>
            <a:ext cx="1371600" cy="694267"/>
          </a:xfrm>
          <a:prstGeom prst="rect">
            <a:avLst/>
          </a:prstGeom>
          <a:solidFill>
            <a:srgbClr val="0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 smtClean="0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 smtClean="0">
                <a:solidFill>
                  <a:schemeClr val="bg1"/>
                </a:solidFill>
              </a:rPr>
              <a:t>estimator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01" name="Gerade Verbindung mit Pfeil 100"/>
          <p:cNvCxnSpPr/>
          <p:nvPr/>
        </p:nvCxnSpPr>
        <p:spPr bwMode="auto">
          <a:xfrm flipH="1">
            <a:off x="8235367" y="3026830"/>
            <a:ext cx="1" cy="2000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6" name="Gruppieren 25"/>
          <p:cNvGrpSpPr/>
          <p:nvPr/>
        </p:nvGrpSpPr>
        <p:grpSpPr>
          <a:xfrm>
            <a:off x="8054341" y="2438400"/>
            <a:ext cx="350519" cy="309358"/>
            <a:chOff x="8054341" y="2438400"/>
            <a:chExt cx="350519" cy="309358"/>
          </a:xfrm>
        </p:grpSpPr>
        <p:sp>
          <p:nvSpPr>
            <p:cNvPr id="104" name="Ellipse 103"/>
            <p:cNvSpPr/>
            <p:nvPr/>
          </p:nvSpPr>
          <p:spPr bwMode="auto">
            <a:xfrm>
              <a:off x="8277530" y="2690715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Ellipse 104"/>
            <p:cNvSpPr/>
            <p:nvPr/>
          </p:nvSpPr>
          <p:spPr bwMode="auto">
            <a:xfrm>
              <a:off x="8054341" y="2549639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Ellipse 107"/>
            <p:cNvSpPr/>
            <p:nvPr/>
          </p:nvSpPr>
          <p:spPr bwMode="auto">
            <a:xfrm>
              <a:off x="8359141" y="2558185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9" name="Ellipse 108"/>
            <p:cNvSpPr/>
            <p:nvPr/>
          </p:nvSpPr>
          <p:spPr bwMode="auto">
            <a:xfrm>
              <a:off x="8139195" y="24384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1" name="Ellipse 110"/>
            <p:cNvSpPr/>
            <p:nvPr/>
          </p:nvSpPr>
          <p:spPr bwMode="auto">
            <a:xfrm>
              <a:off x="8074422" y="2702039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3" name="Ellipse 112"/>
            <p:cNvSpPr/>
            <p:nvPr/>
          </p:nvSpPr>
          <p:spPr bwMode="auto">
            <a:xfrm>
              <a:off x="8300033" y="2481271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28" name="Grafik 27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2229" y="4700573"/>
            <a:ext cx="790048" cy="18046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2901" y="2853473"/>
            <a:ext cx="1357413" cy="16624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9" name="Gerade Verbindung mit Pfeil 128"/>
          <p:cNvCxnSpPr/>
          <p:nvPr/>
        </p:nvCxnSpPr>
        <p:spPr bwMode="auto">
          <a:xfrm flipH="1">
            <a:off x="8252459" y="3971801"/>
            <a:ext cx="1" cy="2000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7" name="Gruppieren 26"/>
          <p:cNvGrpSpPr/>
          <p:nvPr/>
        </p:nvGrpSpPr>
        <p:grpSpPr>
          <a:xfrm>
            <a:off x="8107681" y="4302239"/>
            <a:ext cx="350519" cy="309358"/>
            <a:chOff x="8107681" y="4302239"/>
            <a:chExt cx="350519" cy="309358"/>
          </a:xfrm>
        </p:grpSpPr>
        <p:sp>
          <p:nvSpPr>
            <p:cNvPr id="130" name="Ellipse 129"/>
            <p:cNvSpPr/>
            <p:nvPr/>
          </p:nvSpPr>
          <p:spPr bwMode="auto">
            <a:xfrm>
              <a:off x="8330870" y="4554554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1" name="Ellipse 130"/>
            <p:cNvSpPr/>
            <p:nvPr/>
          </p:nvSpPr>
          <p:spPr bwMode="auto">
            <a:xfrm>
              <a:off x="8107681" y="4413478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2" name="Ellipse 131"/>
            <p:cNvSpPr/>
            <p:nvPr/>
          </p:nvSpPr>
          <p:spPr bwMode="auto">
            <a:xfrm>
              <a:off x="8412481" y="4422024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" name="Ellipse 132"/>
            <p:cNvSpPr/>
            <p:nvPr/>
          </p:nvSpPr>
          <p:spPr bwMode="auto">
            <a:xfrm>
              <a:off x="8192535" y="4302239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4" name="Ellipse 133"/>
            <p:cNvSpPr/>
            <p:nvPr/>
          </p:nvSpPr>
          <p:spPr bwMode="auto">
            <a:xfrm>
              <a:off x="8127762" y="4565878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5" name="Ellipse 134"/>
            <p:cNvSpPr/>
            <p:nvPr/>
          </p:nvSpPr>
          <p:spPr bwMode="auto">
            <a:xfrm>
              <a:off x="8353373" y="434511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6" name="Ellipse 135"/>
          <p:cNvSpPr/>
          <p:nvPr/>
        </p:nvSpPr>
        <p:spPr bwMode="auto">
          <a:xfrm>
            <a:off x="8251535" y="4459482"/>
            <a:ext cx="45719" cy="45719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7" name="Gruppieren 36"/>
          <p:cNvGrpSpPr/>
          <p:nvPr/>
        </p:nvGrpSpPr>
        <p:grpSpPr>
          <a:xfrm>
            <a:off x="8057119" y="2438400"/>
            <a:ext cx="350519" cy="309358"/>
            <a:chOff x="8054341" y="2438400"/>
            <a:chExt cx="350519" cy="309358"/>
          </a:xfrm>
        </p:grpSpPr>
        <p:sp>
          <p:nvSpPr>
            <p:cNvPr id="38" name="Ellipse 37"/>
            <p:cNvSpPr/>
            <p:nvPr/>
          </p:nvSpPr>
          <p:spPr bwMode="auto">
            <a:xfrm>
              <a:off x="8277530" y="2690715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8054341" y="2549639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Ellipse 39"/>
            <p:cNvSpPr/>
            <p:nvPr/>
          </p:nvSpPr>
          <p:spPr bwMode="auto">
            <a:xfrm>
              <a:off x="8359141" y="2558185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Ellipse 40"/>
            <p:cNvSpPr/>
            <p:nvPr/>
          </p:nvSpPr>
          <p:spPr bwMode="auto">
            <a:xfrm>
              <a:off x="8139195" y="24384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Ellipse 41"/>
            <p:cNvSpPr/>
            <p:nvPr/>
          </p:nvSpPr>
          <p:spPr bwMode="auto">
            <a:xfrm>
              <a:off x="8074422" y="2702039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Ellipse 42"/>
            <p:cNvSpPr/>
            <p:nvPr/>
          </p:nvSpPr>
          <p:spPr bwMode="auto">
            <a:xfrm>
              <a:off x="8300033" y="2481271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8" name="Grafik 47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169" y="2132856"/>
            <a:ext cx="2653732" cy="2868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Grafik 48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7543" y="2537788"/>
            <a:ext cx="2749207" cy="2868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Grafik 49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4394" y="2570963"/>
            <a:ext cx="2590800" cy="22047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Grafik 50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1749" y="2830189"/>
            <a:ext cx="3440786" cy="38278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49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231 L 0.00556 0.2685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3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764704"/>
            <a:ext cx="8489950" cy="1296988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How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good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is</a:t>
            </a:r>
            <a:r>
              <a:rPr lang="de-DE" altLang="de-DE" dirty="0" smtClean="0"/>
              <a:t> an </a:t>
            </a:r>
            <a:r>
              <a:rPr lang="de-DE" altLang="de-DE" dirty="0" err="1" smtClean="0"/>
              <a:t>estimator</a:t>
            </a:r>
            <a:r>
              <a:rPr lang="de-DE" altLang="de-DE" dirty="0" smtClean="0"/>
              <a:t>?</a:t>
            </a:r>
            <a:br>
              <a:rPr lang="de-DE" altLang="de-DE" dirty="0" smtClean="0"/>
            </a:br>
            <a:r>
              <a:rPr lang="de-DE" altLang="de-DE" dirty="0" smtClean="0"/>
              <a:t>Bias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variance</a:t>
            </a:r>
            <a:endParaRPr lang="de-DE" altLang="de-DE" dirty="0" smtClean="0"/>
          </a:p>
        </p:txBody>
      </p:sp>
      <p:pic>
        <p:nvPicPr>
          <p:cNvPr id="15" name="Grafik 1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4297" y="4970476"/>
            <a:ext cx="1245113" cy="33070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4800" y="4919692"/>
            <a:ext cx="2895836" cy="58374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169" y="2132856"/>
            <a:ext cx="2653732" cy="2868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7543" y="2537788"/>
            <a:ext cx="2749207" cy="2868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4394" y="2570963"/>
            <a:ext cx="2590800" cy="22047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1749" y="2801364"/>
            <a:ext cx="3440786" cy="38278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7402" y="3574741"/>
            <a:ext cx="1075628" cy="31121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7664" y="3573016"/>
            <a:ext cx="2199211" cy="3830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Grafik 34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990" y="4233178"/>
            <a:ext cx="1624149" cy="31106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7437" y="4182616"/>
            <a:ext cx="2892963" cy="54933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400" y="3981686"/>
            <a:ext cx="2623885" cy="15066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0492" y="4720225"/>
            <a:ext cx="2586218" cy="1258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7826" y="5503432"/>
            <a:ext cx="1619528" cy="15065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3008" y="5788811"/>
            <a:ext cx="4177980" cy="2602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4503" y="6309320"/>
            <a:ext cx="5077897" cy="27954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llipse 69"/>
          <p:cNvSpPr>
            <a:spLocks noChangeArrowheads="1"/>
          </p:cNvSpPr>
          <p:nvPr/>
        </p:nvSpPr>
        <p:spPr bwMode="auto">
          <a:xfrm>
            <a:off x="2987675" y="3438525"/>
            <a:ext cx="206375" cy="195263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endParaRPr lang="de-DE" altLang="de-DE"/>
          </a:p>
        </p:txBody>
      </p:sp>
      <p:sp>
        <p:nvSpPr>
          <p:cNvPr id="10243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764704"/>
            <a:ext cx="8489950" cy="1296988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Bias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variance</a:t>
            </a:r>
            <a:endParaRPr lang="de-DE" altLang="de-DE" dirty="0" smtClean="0"/>
          </a:p>
        </p:txBody>
      </p:sp>
      <p:pic>
        <p:nvPicPr>
          <p:cNvPr id="4" name="Grafik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4572" y="2030856"/>
            <a:ext cx="2199211" cy="3830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7826" y="1988840"/>
            <a:ext cx="2892963" cy="54933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0308" y="2439526"/>
            <a:ext cx="2623885" cy="15066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0881" y="2442584"/>
            <a:ext cx="2586218" cy="1258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6963"/>
            <a:ext cx="20669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Gerade Verbindung 6"/>
          <p:cNvCxnSpPr>
            <a:cxnSpLocks noChangeShapeType="1"/>
          </p:cNvCxnSpPr>
          <p:nvPr/>
        </p:nvCxnSpPr>
        <p:spPr bwMode="auto">
          <a:xfrm>
            <a:off x="2066925" y="4392613"/>
            <a:ext cx="5172075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Gerade Verbindung 13"/>
          <p:cNvCxnSpPr>
            <a:cxnSpLocks noChangeShapeType="1"/>
          </p:cNvCxnSpPr>
          <p:nvPr/>
        </p:nvCxnSpPr>
        <p:spPr bwMode="auto">
          <a:xfrm>
            <a:off x="4648200" y="2792413"/>
            <a:ext cx="0" cy="34290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Grafik 10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9606" y="2716656"/>
            <a:ext cx="826127" cy="20199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2716656"/>
            <a:ext cx="906726" cy="24179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7086600" y="3378972"/>
            <a:ext cx="1269420" cy="20189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7052490" y="5197147"/>
            <a:ext cx="1350424" cy="24179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101" name="Gruppieren 4100"/>
          <p:cNvGrpSpPr>
            <a:grpSpLocks/>
          </p:cNvGrpSpPr>
          <p:nvPr/>
        </p:nvGrpSpPr>
        <p:grpSpPr bwMode="auto">
          <a:xfrm>
            <a:off x="3027363" y="3508375"/>
            <a:ext cx="3373437" cy="2054225"/>
            <a:chOff x="3026790" y="3992856"/>
            <a:chExt cx="3374010" cy="2053504"/>
          </a:xfrm>
        </p:grpSpPr>
        <p:grpSp>
          <p:nvGrpSpPr>
            <p:cNvPr id="10277" name="Gruppieren 4"/>
            <p:cNvGrpSpPr>
              <a:grpSpLocks/>
            </p:cNvGrpSpPr>
            <p:nvPr/>
          </p:nvGrpSpPr>
          <p:grpSpPr bwMode="auto">
            <a:xfrm>
              <a:off x="3076154" y="3992856"/>
              <a:ext cx="126515" cy="158735"/>
              <a:chOff x="4890881" y="4907511"/>
              <a:chExt cx="126515" cy="158735"/>
            </a:xfrm>
          </p:grpSpPr>
          <p:sp>
            <p:nvSpPr>
              <p:cNvPr id="10287" name="Ellipse 1"/>
              <p:cNvSpPr>
                <a:spLocks noChangeArrowheads="1"/>
              </p:cNvSpPr>
              <p:nvPr/>
            </p:nvSpPr>
            <p:spPr bwMode="auto">
              <a:xfrm>
                <a:off x="4890881" y="490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hangingPunct="1"/>
                <a:endParaRPr lang="de-DE" altLang="de-DE"/>
              </a:p>
            </p:txBody>
          </p:sp>
          <p:pic>
            <p:nvPicPr>
              <p:cNvPr id="3" name="Grafik 2" descr="TP_tmp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42069" y="4953255"/>
                <a:ext cx="75327" cy="11299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prstShdw prst="shdw14" dist="35921" dir="2700000">
                        <a:srgbClr val="000000"/>
                      </a:prst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278" name="Gruppieren 24"/>
            <p:cNvGrpSpPr>
              <a:grpSpLocks/>
            </p:cNvGrpSpPr>
            <p:nvPr/>
          </p:nvGrpSpPr>
          <p:grpSpPr bwMode="auto">
            <a:xfrm>
              <a:off x="6248400" y="4015715"/>
              <a:ext cx="126515" cy="158710"/>
              <a:chOff x="4890881" y="4907511"/>
              <a:chExt cx="126515" cy="158710"/>
            </a:xfrm>
          </p:grpSpPr>
          <p:sp>
            <p:nvSpPr>
              <p:cNvPr id="10285" name="Ellipse 26"/>
              <p:cNvSpPr>
                <a:spLocks noChangeArrowheads="1"/>
              </p:cNvSpPr>
              <p:nvPr/>
            </p:nvSpPr>
            <p:spPr bwMode="auto">
              <a:xfrm>
                <a:off x="4890881" y="490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hangingPunct="1"/>
                <a:endParaRPr lang="de-DE" altLang="de-DE"/>
              </a:p>
            </p:txBody>
          </p:sp>
          <p:pic>
            <p:nvPicPr>
              <p:cNvPr id="29" name="Grafik 28" descr="TP_tmp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42069" y="4953230"/>
                <a:ext cx="75327" cy="11299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prstShdw prst="shdw14" dist="35921" dir="2700000">
                        <a:srgbClr val="000000"/>
                      </a:prst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279" name="Gruppieren 29"/>
            <p:cNvGrpSpPr>
              <a:grpSpLocks/>
            </p:cNvGrpSpPr>
            <p:nvPr/>
          </p:nvGrpSpPr>
          <p:grpSpPr bwMode="auto">
            <a:xfrm>
              <a:off x="3026790" y="5854014"/>
              <a:ext cx="126515" cy="158710"/>
              <a:chOff x="4890881" y="4907511"/>
              <a:chExt cx="126515" cy="158710"/>
            </a:xfrm>
          </p:grpSpPr>
          <p:sp>
            <p:nvSpPr>
              <p:cNvPr id="10283" name="Ellipse 31"/>
              <p:cNvSpPr>
                <a:spLocks noChangeArrowheads="1"/>
              </p:cNvSpPr>
              <p:nvPr/>
            </p:nvSpPr>
            <p:spPr bwMode="auto">
              <a:xfrm>
                <a:off x="4890881" y="490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hangingPunct="1"/>
                <a:endParaRPr lang="de-DE" altLang="de-DE"/>
              </a:p>
            </p:txBody>
          </p:sp>
          <p:pic>
            <p:nvPicPr>
              <p:cNvPr id="33" name="Grafik 32" descr="TP_tmp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42069" y="4953230"/>
                <a:ext cx="75327" cy="11299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prstShdw prst="shdw14" dist="35921" dir="2700000">
                        <a:srgbClr val="000000"/>
                      </a:prst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280" name="Gruppieren 33"/>
            <p:cNvGrpSpPr>
              <a:grpSpLocks/>
            </p:cNvGrpSpPr>
            <p:nvPr/>
          </p:nvGrpSpPr>
          <p:grpSpPr bwMode="auto">
            <a:xfrm>
              <a:off x="6274285" y="5887650"/>
              <a:ext cx="126515" cy="158710"/>
              <a:chOff x="4890881" y="4907511"/>
              <a:chExt cx="126515" cy="158710"/>
            </a:xfrm>
          </p:grpSpPr>
          <p:sp>
            <p:nvSpPr>
              <p:cNvPr id="10281" name="Ellipse 34"/>
              <p:cNvSpPr>
                <a:spLocks noChangeArrowheads="1"/>
              </p:cNvSpPr>
              <p:nvPr/>
            </p:nvSpPr>
            <p:spPr bwMode="auto">
              <a:xfrm>
                <a:off x="4890881" y="490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hangingPunct="1"/>
                <a:endParaRPr lang="de-DE" altLang="de-DE"/>
              </a:p>
            </p:txBody>
          </p:sp>
          <p:pic>
            <p:nvPicPr>
              <p:cNvPr id="36" name="Grafik 35" descr="TP_tmp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42069" y="4953230"/>
                <a:ext cx="75327" cy="11299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prstShdw prst="shdw14" dist="35921" dir="2700000">
                        <a:srgbClr val="000000"/>
                      </a:prst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  <p:sp>
        <p:nvSpPr>
          <p:cNvPr id="41" name="Ellipse 40"/>
          <p:cNvSpPr>
            <a:spLocks noChangeArrowheads="1"/>
          </p:cNvSpPr>
          <p:nvPr/>
        </p:nvSpPr>
        <p:spPr bwMode="auto">
          <a:xfrm>
            <a:off x="2354263" y="4746625"/>
            <a:ext cx="1398587" cy="129540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endParaRPr lang="de-DE" altLang="de-DE"/>
          </a:p>
        </p:txBody>
      </p:sp>
      <p:grpSp>
        <p:nvGrpSpPr>
          <p:cNvPr id="20" name="Gruppieren 19"/>
          <p:cNvGrpSpPr>
            <a:grpSpLocks/>
          </p:cNvGrpSpPr>
          <p:nvPr/>
        </p:nvGrpSpPr>
        <p:grpSpPr bwMode="auto">
          <a:xfrm>
            <a:off x="869950" y="2974975"/>
            <a:ext cx="1111250" cy="960438"/>
            <a:chOff x="434645" y="3100731"/>
            <a:chExt cx="1111539" cy="960703"/>
          </a:xfrm>
        </p:grpSpPr>
        <p:sp>
          <p:nvSpPr>
            <p:cNvPr id="10275" name="Ellipse 46"/>
            <p:cNvSpPr>
              <a:spLocks noChangeArrowheads="1"/>
            </p:cNvSpPr>
            <p:nvPr/>
          </p:nvSpPr>
          <p:spPr bwMode="auto">
            <a:xfrm>
              <a:off x="434645" y="3223234"/>
              <a:ext cx="885509" cy="83820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pic>
          <p:nvPicPr>
            <p:cNvPr id="16" name="Grafik 15" descr="TP_tmp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74853" y="3100731"/>
              <a:ext cx="171331" cy="27954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4097" name="Gruppieren 4096"/>
          <p:cNvGrpSpPr>
            <a:grpSpLocks/>
          </p:cNvGrpSpPr>
          <p:nvPr/>
        </p:nvGrpSpPr>
        <p:grpSpPr bwMode="auto">
          <a:xfrm>
            <a:off x="1247775" y="3481388"/>
            <a:ext cx="230188" cy="255587"/>
            <a:chOff x="856443" y="3607226"/>
            <a:chExt cx="229919" cy="254577"/>
          </a:xfrm>
        </p:grpSpPr>
        <p:sp>
          <p:nvSpPr>
            <p:cNvPr id="10273" name="Ellipse 49"/>
            <p:cNvSpPr>
              <a:spLocks noChangeArrowheads="1"/>
            </p:cNvSpPr>
            <p:nvPr/>
          </p:nvSpPr>
          <p:spPr bwMode="auto">
            <a:xfrm>
              <a:off x="862742" y="360722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pic>
          <p:nvPicPr>
            <p:cNvPr id="63" name="Grafik 62" descr="TP_tmp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6443" y="3677454"/>
              <a:ext cx="229919" cy="1843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62" name="Gruppieren 61"/>
          <p:cNvGrpSpPr>
            <a:grpSpLocks/>
          </p:cNvGrpSpPr>
          <p:nvPr/>
        </p:nvGrpSpPr>
        <p:grpSpPr bwMode="auto">
          <a:xfrm>
            <a:off x="1187450" y="3106738"/>
            <a:ext cx="212725" cy="382587"/>
            <a:chOff x="782965" y="3240326"/>
            <a:chExt cx="212876" cy="382481"/>
          </a:xfrm>
        </p:grpSpPr>
        <p:pic>
          <p:nvPicPr>
            <p:cNvPr id="22" name="Grafik 21" descr="TP_tmp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7071902">
              <a:off x="704097" y="3372719"/>
              <a:ext cx="315901" cy="15816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0272" name="Gerade Verbindung 54"/>
            <p:cNvCxnSpPr>
              <a:cxnSpLocks noChangeShapeType="1"/>
            </p:cNvCxnSpPr>
            <p:nvPr/>
          </p:nvCxnSpPr>
          <p:spPr bwMode="auto">
            <a:xfrm flipV="1">
              <a:off x="877399" y="3240326"/>
              <a:ext cx="118442" cy="382481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68" name="Gerade Verbindung 67"/>
          <p:cNvCxnSpPr>
            <a:cxnSpLocks noChangeShapeType="1"/>
          </p:cNvCxnSpPr>
          <p:nvPr/>
        </p:nvCxnSpPr>
        <p:spPr bwMode="auto">
          <a:xfrm>
            <a:off x="2057400" y="2792413"/>
            <a:ext cx="0" cy="34290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98" name="Gruppieren 4097"/>
          <p:cNvGrpSpPr>
            <a:grpSpLocks/>
          </p:cNvGrpSpPr>
          <p:nvPr/>
        </p:nvGrpSpPr>
        <p:grpSpPr bwMode="auto">
          <a:xfrm>
            <a:off x="6972300" y="3468688"/>
            <a:ext cx="168275" cy="184150"/>
            <a:chOff x="6972214" y="3952576"/>
            <a:chExt cx="168066" cy="183764"/>
          </a:xfrm>
        </p:grpSpPr>
        <p:sp>
          <p:nvSpPr>
            <p:cNvPr id="10269" name="Ellipse 72"/>
            <p:cNvSpPr>
              <a:spLocks noChangeArrowheads="1"/>
            </p:cNvSpPr>
            <p:nvPr/>
          </p:nvSpPr>
          <p:spPr bwMode="auto">
            <a:xfrm>
              <a:off x="6972214" y="3952576"/>
              <a:ext cx="168066" cy="183764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10270" name="Ellipse 74"/>
            <p:cNvSpPr>
              <a:spLocks noChangeArrowheads="1"/>
            </p:cNvSpPr>
            <p:nvPr/>
          </p:nvSpPr>
          <p:spPr bwMode="auto">
            <a:xfrm>
              <a:off x="7040881" y="402427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</p:grpSp>
      <p:grpSp>
        <p:nvGrpSpPr>
          <p:cNvPr id="4100" name="Gruppieren 4099"/>
          <p:cNvGrpSpPr>
            <a:grpSpLocks/>
          </p:cNvGrpSpPr>
          <p:nvPr/>
        </p:nvGrpSpPr>
        <p:grpSpPr bwMode="auto">
          <a:xfrm>
            <a:off x="7148513" y="4951413"/>
            <a:ext cx="1400175" cy="1295400"/>
            <a:chOff x="7148826" y="5435031"/>
            <a:chExt cx="1399548" cy="1295400"/>
          </a:xfrm>
        </p:grpSpPr>
        <p:sp>
          <p:nvSpPr>
            <p:cNvPr id="10267" name="Ellipse 71"/>
            <p:cNvSpPr>
              <a:spLocks noChangeArrowheads="1"/>
            </p:cNvSpPr>
            <p:nvPr/>
          </p:nvSpPr>
          <p:spPr bwMode="auto">
            <a:xfrm>
              <a:off x="7148826" y="5435031"/>
              <a:ext cx="1399548" cy="129540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10268" name="Ellipse 76"/>
            <p:cNvSpPr>
              <a:spLocks noChangeArrowheads="1"/>
            </p:cNvSpPr>
            <p:nvPr/>
          </p:nvSpPr>
          <p:spPr bwMode="auto">
            <a:xfrm>
              <a:off x="7848600" y="605028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3259138"/>
            <a:ext cx="9747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465638"/>
            <a:ext cx="76200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13" y="3097213"/>
            <a:ext cx="1422400" cy="126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5048250"/>
            <a:ext cx="1092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764704"/>
            <a:ext cx="8489950" cy="1296988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Bias-</a:t>
            </a:r>
            <a:r>
              <a:rPr lang="de-DE" altLang="de-DE" dirty="0" err="1" smtClean="0"/>
              <a:t>variance</a:t>
            </a:r>
            <a:r>
              <a:rPr lang="de-DE" altLang="de-DE" dirty="0" smtClean="0"/>
              <a:t>-</a:t>
            </a:r>
            <a:r>
              <a:rPr lang="de-DE" altLang="de-DE" dirty="0" err="1" smtClean="0"/>
              <a:t>tradeoff</a:t>
            </a:r>
            <a:endParaRPr lang="de-DE" altLang="de-DE" dirty="0" smtClean="0"/>
          </a:p>
        </p:txBody>
      </p:sp>
      <p:pic>
        <p:nvPicPr>
          <p:cNvPr id="4" name="Grafik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4572" y="1599478"/>
            <a:ext cx="2199211" cy="3830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7826" y="1557462"/>
            <a:ext cx="2892963" cy="54933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0308" y="2008148"/>
            <a:ext cx="2623885" cy="15066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0881" y="2011206"/>
            <a:ext cx="2586218" cy="1258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2236685"/>
            <a:ext cx="2895836" cy="58374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7226" y="2744225"/>
            <a:ext cx="1619528" cy="15065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4373" y="3365468"/>
            <a:ext cx="1676541" cy="3048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1800" y="3263302"/>
            <a:ext cx="3631996" cy="40694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819" y="3884826"/>
            <a:ext cx="646781" cy="24269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8661" y="3805248"/>
            <a:ext cx="3091139" cy="38401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9784" y="4216801"/>
            <a:ext cx="4629208" cy="41810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2520" y="4674033"/>
            <a:ext cx="4328401" cy="41810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Grafik 34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3383" y="5168302"/>
            <a:ext cx="2689779" cy="41805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335" y="5662604"/>
            <a:ext cx="2623398" cy="42018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Grafik 33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54" y="3744730"/>
            <a:ext cx="990546" cy="40688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3302" y="6326464"/>
            <a:ext cx="4497835" cy="27946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764704"/>
            <a:ext cx="8489950" cy="1296988"/>
          </a:xfrm>
        </p:spPr>
        <p:txBody>
          <a:bodyPr/>
          <a:lstStyle/>
          <a:p>
            <a:pPr eaLnBrk="1" hangingPunct="1"/>
            <a:r>
              <a:rPr lang="de-DE" dirty="0" smtClean="0"/>
              <a:t>Bias-</a:t>
            </a:r>
            <a:r>
              <a:rPr lang="de-DE" dirty="0" err="1" smtClean="0"/>
              <a:t>variance</a:t>
            </a:r>
            <a:r>
              <a:rPr lang="de-DE" dirty="0" smtClean="0"/>
              <a:t>-</a:t>
            </a:r>
            <a:r>
              <a:rPr lang="de-DE" dirty="0" err="1" smtClean="0"/>
              <a:t>tradeoff</a:t>
            </a:r>
            <a:endParaRPr lang="de-DE" dirty="0" smtClean="0"/>
          </a:p>
        </p:txBody>
      </p:sp>
      <p:cxnSp>
        <p:nvCxnSpPr>
          <p:cNvPr id="28" name="Gerade Verbindung mit Pfeil 27"/>
          <p:cNvCxnSpPr/>
          <p:nvPr/>
        </p:nvCxnSpPr>
        <p:spPr bwMode="auto">
          <a:xfrm flipV="1">
            <a:off x="1676400" y="2060848"/>
            <a:ext cx="0" cy="3505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feld 9"/>
          <p:cNvSpPr txBox="1"/>
          <p:nvPr/>
        </p:nvSpPr>
        <p:spPr>
          <a:xfrm rot="16200000">
            <a:off x="582544" y="2637438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/>
              <a:t>MSE</a:t>
            </a:r>
            <a:endParaRPr lang="de-DE" sz="2800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1676400" y="5566048"/>
            <a:ext cx="6400800" cy="523220"/>
            <a:chOff x="1676400" y="6019800"/>
            <a:chExt cx="6400800" cy="523220"/>
          </a:xfrm>
        </p:grpSpPr>
        <p:cxnSp>
          <p:nvCxnSpPr>
            <p:cNvPr id="5" name="Gerade Verbindung mit Pfeil 4"/>
            <p:cNvCxnSpPr/>
            <p:nvPr/>
          </p:nvCxnSpPr>
          <p:spPr bwMode="auto">
            <a:xfrm>
              <a:off x="1676400" y="6019800"/>
              <a:ext cx="5867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Textfeld 29"/>
            <p:cNvSpPr txBox="1"/>
            <p:nvPr/>
          </p:nvSpPr>
          <p:spPr>
            <a:xfrm>
              <a:off x="3276600" y="6019800"/>
              <a:ext cx="480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err="1" smtClean="0"/>
                <a:t>model</a:t>
              </a:r>
              <a:r>
                <a:rPr lang="de-DE" sz="2800" dirty="0" smtClean="0"/>
                <a:t> </a:t>
              </a:r>
              <a:r>
                <a:rPr lang="de-DE" sz="2800" dirty="0" err="1" smtClean="0"/>
                <a:t>complexity</a:t>
              </a:r>
              <a:endParaRPr lang="de-DE" sz="28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410200" y="2907594"/>
            <a:ext cx="1524000" cy="2111449"/>
            <a:chOff x="5410200" y="3361346"/>
            <a:chExt cx="1524000" cy="2111449"/>
          </a:xfrm>
        </p:grpSpPr>
        <p:sp>
          <p:nvSpPr>
            <p:cNvPr id="44" name="Textfeld 43"/>
            <p:cNvSpPr txBox="1"/>
            <p:nvPr/>
          </p:nvSpPr>
          <p:spPr>
            <a:xfrm>
              <a:off x="5410200" y="4343400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 smtClean="0"/>
                <a:t>overfitting</a:t>
              </a:r>
              <a:endParaRPr lang="de-DE" sz="1600" dirty="0"/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6248400" y="3361346"/>
              <a:ext cx="304800" cy="2111449"/>
              <a:chOff x="6248400" y="3361346"/>
              <a:chExt cx="304800" cy="2111449"/>
            </a:xfrm>
          </p:grpSpPr>
          <p:cxnSp>
            <p:nvCxnSpPr>
              <p:cNvPr id="49" name="Gerade Verbindung mit Pfeil 48"/>
              <p:cNvCxnSpPr/>
              <p:nvPr/>
            </p:nvCxnSpPr>
            <p:spPr bwMode="auto">
              <a:xfrm flipV="1">
                <a:off x="6248400" y="3361346"/>
                <a:ext cx="228600" cy="9144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Gerade Verbindung mit Pfeil 51"/>
              <p:cNvCxnSpPr/>
              <p:nvPr/>
            </p:nvCxnSpPr>
            <p:spPr bwMode="auto">
              <a:xfrm>
                <a:off x="6248400" y="4580546"/>
                <a:ext cx="304800" cy="89224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6" name="Gruppieren 5"/>
          <p:cNvGrpSpPr/>
          <p:nvPr/>
        </p:nvGrpSpPr>
        <p:grpSpPr>
          <a:xfrm>
            <a:off x="1905000" y="2965348"/>
            <a:ext cx="1524000" cy="2118675"/>
            <a:chOff x="1905000" y="3419100"/>
            <a:chExt cx="1524000" cy="2118675"/>
          </a:xfrm>
        </p:grpSpPr>
        <p:sp>
          <p:nvSpPr>
            <p:cNvPr id="43" name="Textfeld 42"/>
            <p:cNvSpPr txBox="1"/>
            <p:nvPr/>
          </p:nvSpPr>
          <p:spPr>
            <a:xfrm>
              <a:off x="1905000" y="4953000"/>
              <a:ext cx="152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/>
                <a:t>u</a:t>
              </a:r>
              <a:r>
                <a:rPr lang="de-DE" sz="1600" dirty="0" err="1" smtClean="0"/>
                <a:t>nderfitting</a:t>
              </a:r>
              <a:endParaRPr lang="de-DE" sz="1600" dirty="0" smtClean="0"/>
            </a:p>
            <a:p>
              <a:pPr algn="ctr"/>
              <a:endParaRPr lang="de-DE" sz="1600" dirty="0"/>
            </a:p>
          </p:txBody>
        </p:sp>
        <p:cxnSp>
          <p:nvCxnSpPr>
            <p:cNvPr id="45" name="Gerade Verbindung mit Pfeil 44"/>
            <p:cNvCxnSpPr/>
            <p:nvPr/>
          </p:nvCxnSpPr>
          <p:spPr bwMode="auto">
            <a:xfrm flipH="1" flipV="1">
              <a:off x="2514600" y="3962400"/>
              <a:ext cx="96140" cy="10099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mit Pfeil 54"/>
            <p:cNvCxnSpPr/>
            <p:nvPr/>
          </p:nvCxnSpPr>
          <p:spPr bwMode="auto">
            <a:xfrm flipH="1" flipV="1">
              <a:off x="2209800" y="3419100"/>
              <a:ext cx="172340" cy="15532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uppieren 7"/>
          <p:cNvGrpSpPr/>
          <p:nvPr/>
        </p:nvGrpSpPr>
        <p:grpSpPr>
          <a:xfrm>
            <a:off x="2971800" y="2060848"/>
            <a:ext cx="1524000" cy="1600201"/>
            <a:chOff x="2971800" y="2514600"/>
            <a:chExt cx="1524000" cy="1600201"/>
          </a:xfrm>
        </p:grpSpPr>
        <p:sp>
          <p:nvSpPr>
            <p:cNvPr id="60" name="Textfeld 59"/>
            <p:cNvSpPr txBox="1"/>
            <p:nvPr/>
          </p:nvSpPr>
          <p:spPr>
            <a:xfrm>
              <a:off x="2971800" y="2514600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/>
                <a:t>b</a:t>
              </a:r>
              <a:r>
                <a:rPr lang="de-DE" sz="1600" dirty="0" err="1" smtClean="0"/>
                <a:t>est</a:t>
              </a:r>
              <a:r>
                <a:rPr lang="de-DE" sz="1600" dirty="0" smtClean="0"/>
                <a:t> fit</a:t>
              </a:r>
              <a:endParaRPr lang="de-DE" sz="1600" dirty="0"/>
            </a:p>
          </p:txBody>
        </p:sp>
        <p:cxnSp>
          <p:nvCxnSpPr>
            <p:cNvPr id="61" name="Gerade Verbindung mit Pfeil 60"/>
            <p:cNvCxnSpPr/>
            <p:nvPr/>
          </p:nvCxnSpPr>
          <p:spPr bwMode="auto">
            <a:xfrm>
              <a:off x="3733800" y="2853154"/>
              <a:ext cx="152400" cy="126164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" name="Gruppieren 1"/>
          <p:cNvGrpSpPr/>
          <p:nvPr/>
        </p:nvGrpSpPr>
        <p:grpSpPr>
          <a:xfrm>
            <a:off x="2335826" y="2157559"/>
            <a:ext cx="4794740" cy="1615579"/>
            <a:chOff x="2335826" y="2611311"/>
            <a:chExt cx="4794740" cy="1615579"/>
          </a:xfrm>
        </p:grpSpPr>
        <p:sp>
          <p:nvSpPr>
            <p:cNvPr id="38" name="Freihandform 37"/>
            <p:cNvSpPr/>
            <p:nvPr/>
          </p:nvSpPr>
          <p:spPr>
            <a:xfrm>
              <a:off x="2335826" y="2611311"/>
              <a:ext cx="4794740" cy="1615579"/>
            </a:xfrm>
            <a:custGeom>
              <a:avLst/>
              <a:gdLst>
                <a:gd name="connsiteX0" fmla="*/ 0 w 5011616"/>
                <a:gd name="connsiteY0" fmla="*/ 0 h 2989385"/>
                <a:gd name="connsiteX1" fmla="*/ 1459523 w 5011616"/>
                <a:gd name="connsiteY1" fmla="*/ 2031023 h 2989385"/>
                <a:gd name="connsiteX2" fmla="*/ 5011616 w 5011616"/>
                <a:gd name="connsiteY2" fmla="*/ 2989385 h 2989385"/>
                <a:gd name="connsiteX3" fmla="*/ 5011616 w 5011616"/>
                <a:gd name="connsiteY3" fmla="*/ 2989385 h 2989385"/>
                <a:gd name="connsiteX0" fmla="*/ 0 w 5149610"/>
                <a:gd name="connsiteY0" fmla="*/ 0 h 2989385"/>
                <a:gd name="connsiteX1" fmla="*/ 1459523 w 5149610"/>
                <a:gd name="connsiteY1" fmla="*/ 2031023 h 2989385"/>
                <a:gd name="connsiteX2" fmla="*/ 4842423 w 5149610"/>
                <a:gd name="connsiteY2" fmla="*/ 471404 h 2989385"/>
                <a:gd name="connsiteX3" fmla="*/ 5011616 w 5149610"/>
                <a:gd name="connsiteY3" fmla="*/ 2989385 h 2989385"/>
                <a:gd name="connsiteX4" fmla="*/ 5011616 w 5149610"/>
                <a:gd name="connsiteY4" fmla="*/ 2989385 h 2989385"/>
                <a:gd name="connsiteX0" fmla="*/ 0 w 5149610"/>
                <a:gd name="connsiteY0" fmla="*/ 0 h 2989385"/>
                <a:gd name="connsiteX1" fmla="*/ 1459523 w 5149610"/>
                <a:gd name="connsiteY1" fmla="*/ 2031023 h 2989385"/>
                <a:gd name="connsiteX2" fmla="*/ 4842423 w 5149610"/>
                <a:gd name="connsiteY2" fmla="*/ 471404 h 2989385"/>
                <a:gd name="connsiteX3" fmla="*/ 5011616 w 5149610"/>
                <a:gd name="connsiteY3" fmla="*/ 2989385 h 2989385"/>
                <a:gd name="connsiteX0" fmla="*/ 0 w 4842423"/>
                <a:gd name="connsiteY0" fmla="*/ 0 h 2033526"/>
                <a:gd name="connsiteX1" fmla="*/ 1459523 w 4842423"/>
                <a:gd name="connsiteY1" fmla="*/ 2031023 h 2033526"/>
                <a:gd name="connsiteX2" fmla="*/ 4842423 w 4842423"/>
                <a:gd name="connsiteY2" fmla="*/ 471404 h 2033526"/>
                <a:gd name="connsiteX0" fmla="*/ 0 w 4772413"/>
                <a:gd name="connsiteY0" fmla="*/ 0 h 2031891"/>
                <a:gd name="connsiteX1" fmla="*/ 1459523 w 4772413"/>
                <a:gd name="connsiteY1" fmla="*/ 2031023 h 2031891"/>
                <a:gd name="connsiteX2" fmla="*/ 4772413 w 4772413"/>
                <a:gd name="connsiteY2" fmla="*/ 287441 h 2031891"/>
                <a:gd name="connsiteX0" fmla="*/ 0 w 4772413"/>
                <a:gd name="connsiteY0" fmla="*/ 0 h 2032262"/>
                <a:gd name="connsiteX1" fmla="*/ 1459523 w 4772413"/>
                <a:gd name="connsiteY1" fmla="*/ 2031023 h 2032262"/>
                <a:gd name="connsiteX2" fmla="*/ 4772413 w 4772413"/>
                <a:gd name="connsiteY2" fmla="*/ 287441 h 2032262"/>
                <a:gd name="connsiteX0" fmla="*/ 0 w 4772413"/>
                <a:gd name="connsiteY0" fmla="*/ 0 h 2112680"/>
                <a:gd name="connsiteX1" fmla="*/ 1582042 w 4772413"/>
                <a:gd name="connsiteY1" fmla="*/ 2111508 h 2112680"/>
                <a:gd name="connsiteX2" fmla="*/ 4772413 w 4772413"/>
                <a:gd name="connsiteY2" fmla="*/ 287441 h 211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2413" h="2112680">
                  <a:moveTo>
                    <a:pt x="0" y="0"/>
                  </a:moveTo>
                  <a:cubicBezTo>
                    <a:pt x="312127" y="766396"/>
                    <a:pt x="786640" y="2063601"/>
                    <a:pt x="1582042" y="2111508"/>
                  </a:cubicBezTo>
                  <a:cubicBezTo>
                    <a:pt x="2377444" y="2159415"/>
                    <a:pt x="4189149" y="725591"/>
                    <a:pt x="4772413" y="287441"/>
                  </a:cubicBezTo>
                </a:path>
              </a:pathLst>
            </a:custGeom>
            <a:ln w="25400">
              <a:solidFill>
                <a:schemeClr val="accent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Textfeld 63"/>
            <p:cNvSpPr txBox="1"/>
            <p:nvPr/>
          </p:nvSpPr>
          <p:spPr>
            <a:xfrm rot="20062400">
              <a:off x="4495800" y="3265586"/>
              <a:ext cx="243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chemeClr val="accent2"/>
                  </a:solidFill>
                </a:rPr>
                <a:t>g</a:t>
              </a:r>
              <a:r>
                <a:rPr lang="de-DE" sz="1600" dirty="0" err="1" smtClean="0">
                  <a:solidFill>
                    <a:schemeClr val="accent2"/>
                  </a:solidFill>
                </a:rPr>
                <a:t>eneralization</a:t>
              </a:r>
              <a:r>
                <a:rPr lang="de-DE" sz="1600" dirty="0" smtClean="0">
                  <a:solidFill>
                    <a:schemeClr val="accent2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accent2"/>
                  </a:solidFill>
                </a:rPr>
                <a:t>error</a:t>
              </a:r>
              <a:endParaRPr lang="de-DE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981200" y="2137049"/>
            <a:ext cx="5263662" cy="3168162"/>
            <a:chOff x="1981200" y="2590801"/>
            <a:chExt cx="5263662" cy="3168162"/>
          </a:xfrm>
        </p:grpSpPr>
        <p:sp>
          <p:nvSpPr>
            <p:cNvPr id="4100" name="Freihandform 4099"/>
            <p:cNvSpPr/>
            <p:nvPr/>
          </p:nvSpPr>
          <p:spPr>
            <a:xfrm>
              <a:off x="1981200" y="2590801"/>
              <a:ext cx="5263662" cy="3168162"/>
            </a:xfrm>
            <a:custGeom>
              <a:avLst/>
              <a:gdLst>
                <a:gd name="connsiteX0" fmla="*/ 0 w 5011616"/>
                <a:gd name="connsiteY0" fmla="*/ 0 h 2989385"/>
                <a:gd name="connsiteX1" fmla="*/ 1459523 w 5011616"/>
                <a:gd name="connsiteY1" fmla="*/ 2031023 h 2989385"/>
                <a:gd name="connsiteX2" fmla="*/ 5011616 w 5011616"/>
                <a:gd name="connsiteY2" fmla="*/ 2989385 h 2989385"/>
                <a:gd name="connsiteX3" fmla="*/ 5011616 w 5011616"/>
                <a:gd name="connsiteY3" fmla="*/ 2989385 h 298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1616" h="2989385">
                  <a:moveTo>
                    <a:pt x="0" y="0"/>
                  </a:moveTo>
                  <a:cubicBezTo>
                    <a:pt x="312127" y="766396"/>
                    <a:pt x="624254" y="1532792"/>
                    <a:pt x="1459523" y="2031023"/>
                  </a:cubicBezTo>
                  <a:cubicBezTo>
                    <a:pt x="2294792" y="2529254"/>
                    <a:pt x="5011616" y="2989385"/>
                    <a:pt x="5011616" y="2989385"/>
                  </a:cubicBezTo>
                  <a:lnTo>
                    <a:pt x="5011616" y="2989385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feld 64"/>
            <p:cNvSpPr txBox="1"/>
            <p:nvPr/>
          </p:nvSpPr>
          <p:spPr>
            <a:xfrm rot="715655">
              <a:off x="4394079" y="5390192"/>
              <a:ext cx="243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 smtClean="0">
                  <a:solidFill>
                    <a:schemeClr val="accent1"/>
                  </a:solidFill>
                </a:rPr>
                <a:t>training</a:t>
              </a:r>
              <a:r>
                <a:rPr lang="de-DE" sz="1600" dirty="0" smtClean="0">
                  <a:solidFill>
                    <a:schemeClr val="accent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accent1"/>
                  </a:solidFill>
                </a:rPr>
                <a:t>error</a:t>
              </a:r>
              <a:endParaRPr lang="de-DE" sz="16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1981200" y="480404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h</a:t>
            </a:r>
            <a:r>
              <a:rPr lang="de-DE" sz="1200" dirty="0" smtClean="0"/>
              <a:t>igh </a:t>
            </a:r>
            <a:r>
              <a:rPr lang="de-DE" sz="1200" dirty="0" err="1" smtClean="0"/>
              <a:t>bias</a:t>
            </a:r>
            <a:r>
              <a:rPr lang="de-DE" sz="1200" dirty="0" smtClean="0"/>
              <a:t>, </a:t>
            </a:r>
            <a:br>
              <a:rPr lang="de-DE" sz="1200" dirty="0" smtClean="0"/>
            </a:br>
            <a:r>
              <a:rPr lang="de-DE" sz="1200" dirty="0" err="1" smtClean="0"/>
              <a:t>low</a:t>
            </a:r>
            <a:r>
              <a:rPr lang="de-DE" sz="1200" dirty="0" smtClean="0"/>
              <a:t> </a:t>
            </a:r>
            <a:r>
              <a:rPr lang="de-DE" sz="1200" dirty="0" err="1" smtClean="0"/>
              <a:t>variance</a:t>
            </a:r>
            <a:endParaRPr lang="de-DE" sz="1200" dirty="0"/>
          </a:p>
        </p:txBody>
      </p:sp>
      <p:sp>
        <p:nvSpPr>
          <p:cNvPr id="29" name="Textfeld 28"/>
          <p:cNvSpPr txBox="1"/>
          <p:nvPr/>
        </p:nvSpPr>
        <p:spPr>
          <a:xfrm>
            <a:off x="5398806" y="41899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/>
              <a:t>low</a:t>
            </a:r>
            <a:r>
              <a:rPr lang="de-DE" sz="1200" dirty="0" smtClean="0"/>
              <a:t> </a:t>
            </a:r>
            <a:r>
              <a:rPr lang="de-DE" sz="1200" dirty="0" err="1" smtClean="0"/>
              <a:t>bias</a:t>
            </a:r>
            <a:r>
              <a:rPr lang="de-DE" sz="1200" dirty="0" smtClean="0"/>
              <a:t>,</a:t>
            </a:r>
            <a:br>
              <a:rPr lang="de-DE" sz="1200" dirty="0" smtClean="0"/>
            </a:br>
            <a:r>
              <a:rPr lang="de-DE" sz="1200" dirty="0" smtClean="0"/>
              <a:t>high </a:t>
            </a:r>
            <a:r>
              <a:rPr lang="de-DE" sz="1200" dirty="0" err="1" smtClean="0"/>
              <a:t>variance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753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620688"/>
            <a:ext cx="8489950" cy="1296988"/>
          </a:xfrm>
        </p:spPr>
        <p:txBody>
          <a:bodyPr/>
          <a:lstStyle/>
          <a:p>
            <a:pPr eaLnBrk="1" hangingPunct="1"/>
            <a:r>
              <a:rPr lang="de-DE" altLang="de-DE" smtClean="0"/>
              <a:t>Example: mean of Gaussian</a:t>
            </a:r>
          </a:p>
        </p:txBody>
      </p:sp>
      <p:pic>
        <p:nvPicPr>
          <p:cNvPr id="4" name="Grafik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140" y="1653223"/>
            <a:ext cx="1518248" cy="26443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2692" y="1636131"/>
            <a:ext cx="1997187" cy="37923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96" y="1629470"/>
            <a:ext cx="1999170" cy="40299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7883" y="2062167"/>
            <a:ext cx="3631996" cy="40694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2997622"/>
            <a:ext cx="3707692" cy="30478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551" y="3936544"/>
            <a:ext cx="1673674" cy="86050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4944" y="4822683"/>
            <a:ext cx="1828800" cy="1992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7883" y="5347163"/>
            <a:ext cx="1523918" cy="3306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4281" y="5131257"/>
            <a:ext cx="3021936" cy="68576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8343" y="3566320"/>
            <a:ext cx="4566279" cy="31130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6859" y="4270495"/>
            <a:ext cx="932477" cy="31130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8937" y="4814666"/>
            <a:ext cx="2047863" cy="19918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0116" y="6111359"/>
            <a:ext cx="2285881" cy="33069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3083" y="6100472"/>
            <a:ext cx="1498018" cy="33069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6685" y="6076209"/>
            <a:ext cx="2691868" cy="35495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51276"/>
            <a:ext cx="10922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38" y="3913163"/>
            <a:ext cx="1249362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89950" cy="1296988"/>
          </a:xfrm>
        </p:spPr>
        <p:txBody>
          <a:bodyPr/>
          <a:lstStyle/>
          <a:p>
            <a:pPr eaLnBrk="1" hangingPunct="1"/>
            <a:r>
              <a:rPr lang="de-DE" altLang="de-DE" smtClean="0"/>
              <a:t>Schedule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>
          <a:xfrm>
            <a:off x="330200" y="1916113"/>
            <a:ext cx="8705850" cy="345757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de-DE" altLang="de-DE" smtClean="0">
                <a:solidFill>
                  <a:srgbClr val="003366"/>
                </a:solidFill>
              </a:rPr>
              <a:t>2:30-3:45 pm     Part I 		</a:t>
            </a:r>
            <a:r>
              <a:rPr lang="de-DE" altLang="de-DE" sz="2000" smtClean="0">
                <a:solidFill>
                  <a:srgbClr val="003366"/>
                </a:solidFill>
              </a:rPr>
              <a:t>Parametric Estimation, </a:t>
            </a:r>
            <a:br>
              <a:rPr lang="de-DE" altLang="de-DE" sz="2000" smtClean="0">
                <a:solidFill>
                  <a:srgbClr val="003366"/>
                </a:solidFill>
              </a:rPr>
            </a:br>
            <a:r>
              <a:rPr lang="de-DE" altLang="de-DE" sz="2000" smtClean="0">
                <a:solidFill>
                  <a:srgbClr val="003366"/>
                </a:solidFill>
              </a:rPr>
              <a:t>					Bias and Variance,</a:t>
            </a:r>
            <a:br>
              <a:rPr lang="de-DE" altLang="de-DE" sz="2000" smtClean="0">
                <a:solidFill>
                  <a:srgbClr val="003366"/>
                </a:solidFill>
              </a:rPr>
            </a:br>
            <a:r>
              <a:rPr lang="de-DE" altLang="de-DE" sz="2000" smtClean="0">
                <a:solidFill>
                  <a:srgbClr val="003366"/>
                </a:solidFill>
              </a:rPr>
              <a:t>					Method of Moments</a:t>
            </a:r>
          </a:p>
          <a:p>
            <a:pPr marL="0" indent="0" eaLnBrk="1" hangingPunct="1">
              <a:buFontTx/>
              <a:buNone/>
            </a:pPr>
            <a:endParaRPr lang="de-DE" altLang="de-DE" sz="2000" smtClean="0">
              <a:solidFill>
                <a:srgbClr val="003366"/>
              </a:solidFill>
            </a:endParaRPr>
          </a:p>
          <a:p>
            <a:pPr marL="0" indent="0" eaLnBrk="1" hangingPunct="1">
              <a:buFontTx/>
              <a:buNone/>
            </a:pPr>
            <a:r>
              <a:rPr lang="de-DE" altLang="de-DE" smtClean="0">
                <a:solidFill>
                  <a:srgbClr val="003366"/>
                </a:solidFill>
              </a:rPr>
              <a:t>3:45-4:15 pm     Break</a:t>
            </a:r>
          </a:p>
          <a:p>
            <a:pPr marL="0" indent="0" eaLnBrk="1" hangingPunct="1">
              <a:buFontTx/>
              <a:buNone/>
            </a:pPr>
            <a:endParaRPr lang="de-DE" altLang="de-DE" sz="2000" smtClean="0">
              <a:solidFill>
                <a:srgbClr val="003366"/>
              </a:solidFill>
            </a:endParaRPr>
          </a:p>
          <a:p>
            <a:pPr marL="0" indent="0" eaLnBrk="1" hangingPunct="1">
              <a:buFontTx/>
              <a:buNone/>
            </a:pPr>
            <a:r>
              <a:rPr lang="de-DE" altLang="de-DE" smtClean="0">
                <a:solidFill>
                  <a:srgbClr val="003366"/>
                </a:solidFill>
              </a:rPr>
              <a:t>4:15-5:30 pm     Part II		</a:t>
            </a:r>
            <a:r>
              <a:rPr lang="de-DE" altLang="de-DE" sz="2000" smtClean="0">
                <a:solidFill>
                  <a:srgbClr val="003366"/>
                </a:solidFill>
              </a:rPr>
              <a:t>Maximum Likelihood Estimation,</a:t>
            </a:r>
            <a:br>
              <a:rPr lang="de-DE" altLang="de-DE" sz="2000" smtClean="0">
                <a:solidFill>
                  <a:srgbClr val="003366"/>
                </a:solidFill>
              </a:rPr>
            </a:br>
            <a:r>
              <a:rPr lang="de-DE" altLang="de-DE" sz="2000" smtClean="0">
                <a:solidFill>
                  <a:srgbClr val="003366"/>
                </a:solidFill>
              </a:rPr>
              <a:t>					Confidence Intervals, Asymptotics,</a:t>
            </a:r>
            <a:br>
              <a:rPr lang="de-DE" altLang="de-DE" sz="2000" smtClean="0">
                <a:solidFill>
                  <a:srgbClr val="003366"/>
                </a:solidFill>
              </a:rPr>
            </a:br>
            <a:r>
              <a:rPr lang="de-DE" altLang="de-DE" sz="2000" smtClean="0">
                <a:solidFill>
                  <a:srgbClr val="003366"/>
                </a:solidFill>
              </a:rPr>
              <a:t>					Other Estimation Methods</a:t>
            </a:r>
            <a:endParaRPr lang="de-DE" altLang="de-DE" smtClean="0">
              <a:solidFill>
                <a:srgbClr val="003366"/>
              </a:solidFill>
            </a:endParaRPr>
          </a:p>
          <a:p>
            <a:pPr marL="0" indent="0" eaLnBrk="1" hangingPunct="1">
              <a:buFontTx/>
              <a:buNone/>
            </a:pPr>
            <a:endParaRPr lang="de-DE" altLang="de-DE" smtClean="0">
              <a:solidFill>
                <a:srgbClr val="003366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250825" y="5949950"/>
            <a:ext cx="84899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de-DE" sz="2400" kern="0" dirty="0" smtClean="0">
                <a:solidFill>
                  <a:srgbClr val="003366"/>
                </a:solidFill>
              </a:rPr>
              <a:t>The </a:t>
            </a:r>
            <a:r>
              <a:rPr lang="de-DE" sz="2400" kern="0" dirty="0" err="1" smtClean="0">
                <a:solidFill>
                  <a:srgbClr val="003366"/>
                </a:solidFill>
              </a:rPr>
              <a:t>slides</a:t>
            </a:r>
            <a:r>
              <a:rPr lang="de-DE" sz="2400" kern="0" dirty="0" smtClean="0">
                <a:solidFill>
                  <a:srgbClr val="003366"/>
                </a:solidFill>
              </a:rPr>
              <a:t> </a:t>
            </a:r>
            <a:r>
              <a:rPr lang="de-DE" sz="2400" kern="0" dirty="0" err="1" smtClean="0">
                <a:solidFill>
                  <a:srgbClr val="003366"/>
                </a:solidFill>
              </a:rPr>
              <a:t>are</a:t>
            </a:r>
            <a:r>
              <a:rPr lang="de-DE" sz="2400" kern="0" dirty="0" smtClean="0">
                <a:solidFill>
                  <a:srgbClr val="003366"/>
                </a:solidFill>
              </a:rPr>
              <a:t> </a:t>
            </a:r>
            <a:r>
              <a:rPr lang="de-DE" sz="2400" kern="0" dirty="0" err="1" smtClean="0">
                <a:solidFill>
                  <a:srgbClr val="003366"/>
                </a:solidFill>
              </a:rPr>
              <a:t>available</a:t>
            </a:r>
            <a:r>
              <a:rPr lang="de-DE" sz="2400" kern="0" dirty="0" smtClean="0">
                <a:solidFill>
                  <a:srgbClr val="003366"/>
                </a:solidFill>
              </a:rPr>
              <a:t> on </a:t>
            </a:r>
            <a:r>
              <a:rPr lang="de-DE" sz="2400" kern="0" dirty="0" err="1" smtClean="0">
                <a:solidFill>
                  <a:srgbClr val="003366"/>
                </a:solidFill>
              </a:rPr>
              <a:t>the</a:t>
            </a:r>
            <a:r>
              <a:rPr lang="de-DE" sz="2400" kern="0" dirty="0" smtClean="0">
                <a:solidFill>
                  <a:srgbClr val="003366"/>
                </a:solidFill>
              </a:rPr>
              <a:t> UCL </a:t>
            </a:r>
            <a:r>
              <a:rPr lang="de-DE" sz="2400" kern="0" dirty="0" err="1" smtClean="0">
                <a:solidFill>
                  <a:srgbClr val="003366"/>
                </a:solidFill>
              </a:rPr>
              <a:t>moodle</a:t>
            </a:r>
            <a:r>
              <a:rPr lang="de-DE" sz="2400" kern="0" dirty="0" smtClean="0">
                <a:solidFill>
                  <a:srgbClr val="003366"/>
                </a:solidFill>
              </a:rPr>
              <a:t> </a:t>
            </a:r>
            <a:r>
              <a:rPr lang="de-DE" sz="2400" kern="0" dirty="0" err="1" smtClean="0">
                <a:solidFill>
                  <a:srgbClr val="003366"/>
                </a:solidFill>
              </a:rPr>
              <a:t>course</a:t>
            </a:r>
            <a:r>
              <a:rPr lang="de-DE" sz="2400" kern="0" dirty="0" smtClean="0">
                <a:solidFill>
                  <a:srgbClr val="003366"/>
                </a:solidFill>
              </a:rPr>
              <a:t> </a:t>
            </a:r>
            <a:r>
              <a:rPr lang="de-DE" sz="2400" kern="0" dirty="0" err="1" smtClean="0">
                <a:solidFill>
                  <a:srgbClr val="003366"/>
                </a:solidFill>
              </a:rPr>
              <a:t>page</a:t>
            </a:r>
            <a:r>
              <a:rPr lang="de-DE" sz="2400" kern="0" dirty="0" smtClean="0">
                <a:solidFill>
                  <a:srgbClr val="003366"/>
                </a:solidFill>
              </a:rPr>
              <a:t>.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764704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Consistency</a:t>
            </a:r>
            <a:endParaRPr lang="de-DE" altLang="de-DE" sz="4000" smtClean="0"/>
          </a:p>
        </p:txBody>
      </p:sp>
      <p:pic>
        <p:nvPicPr>
          <p:cNvPr id="4" name="Grafik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35" y="1966987"/>
            <a:ext cx="3109974" cy="24879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35" y="2453797"/>
            <a:ext cx="2113995" cy="33202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35" y="3429670"/>
            <a:ext cx="4290173" cy="31088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35" y="1485454"/>
            <a:ext cx="3399823" cy="26994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7757" y="2892933"/>
            <a:ext cx="2300529" cy="24870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702" y="3933726"/>
            <a:ext cx="3419710" cy="3320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727" y="4581798"/>
            <a:ext cx="1160216" cy="2076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5848" y="5013846"/>
            <a:ext cx="2694197" cy="24865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7269" y="5407890"/>
            <a:ext cx="2672683" cy="4350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Grafik 33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968" y="6185645"/>
            <a:ext cx="3336182" cy="24869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Grafik 34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7944" y="6106925"/>
            <a:ext cx="3689331" cy="33200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/>
          <p:cNvSpPr>
            <a:spLocks noGrp="1" noChangeArrowheads="1"/>
          </p:cNvSpPr>
          <p:nvPr>
            <p:ph type="title"/>
          </p:nvPr>
        </p:nvSpPr>
        <p:spPr>
          <a:xfrm>
            <a:off x="179512" y="764704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Parametric Estimation Methods Overview</a:t>
            </a:r>
            <a:endParaRPr lang="de-DE" altLang="de-DE" sz="4000" smtClean="0"/>
          </a:p>
        </p:txBody>
      </p:sp>
      <p:pic>
        <p:nvPicPr>
          <p:cNvPr id="6" name="Grafik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888" y="1917502"/>
            <a:ext cx="2880320" cy="28854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296" y="1961924"/>
            <a:ext cx="3256919" cy="24890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639" y="2884328"/>
            <a:ext cx="2967312" cy="2886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888" y="3787869"/>
            <a:ext cx="3111363" cy="34570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639" y="4745745"/>
            <a:ext cx="2103632" cy="34570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888" y="5747165"/>
            <a:ext cx="4149640" cy="28874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296" y="2911604"/>
            <a:ext cx="4128509" cy="2700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296" y="3805590"/>
            <a:ext cx="4128086" cy="27006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8640" y="4794133"/>
            <a:ext cx="4688603" cy="24893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7" name="Grafik 5126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2309" y="5711397"/>
            <a:ext cx="3255467" cy="26994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6" name="Grafik 5125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8788" y="6011259"/>
            <a:ext cx="2261537" cy="20785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8912" y="2275749"/>
            <a:ext cx="4113037" cy="1750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8" name="Grafik 5127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4372" y="2453237"/>
            <a:ext cx="3179308" cy="1750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8912" y="3184585"/>
            <a:ext cx="2960517" cy="1750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Grafik 45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6940" y="3369643"/>
            <a:ext cx="3572413" cy="1749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Grafik 46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4244" y="4106206"/>
            <a:ext cx="3718884" cy="17500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Grafik 48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5328" y="4300458"/>
            <a:ext cx="4330649" cy="17497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0" name="Grafik 5119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2951" y="4484902"/>
            <a:ext cx="3615887" cy="18984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4" name="Grafik 53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117" y="5083458"/>
            <a:ext cx="4113037" cy="1750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Grafik 61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292" y="5280252"/>
            <a:ext cx="3383787" cy="1750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Grafik 52" descr="TP_tmp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4997" y="5466229"/>
            <a:ext cx="3062646" cy="1750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Grafik 58" descr="TP_tmp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4244" y="6254693"/>
            <a:ext cx="4113037" cy="1750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Grafik 60" descr="TP_tmp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6254" y="6443539"/>
            <a:ext cx="1618925" cy="1750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806509">
            <a:off x="576795" y="5243852"/>
            <a:ext cx="2507078" cy="28874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Grp="1" noChangeArrowheads="1"/>
          </p:cNvSpPr>
          <p:nvPr>
            <p:ph type="title"/>
          </p:nvPr>
        </p:nvSpPr>
        <p:spPr>
          <a:xfrm>
            <a:off x="395288" y="2781300"/>
            <a:ext cx="8489950" cy="792163"/>
          </a:xfrm>
        </p:spPr>
        <p:txBody>
          <a:bodyPr/>
          <a:lstStyle/>
          <a:p>
            <a:pPr algn="ctr" eaLnBrk="1" hangingPunct="1"/>
            <a:r>
              <a:rPr lang="de-DE" altLang="de-DE" sz="4800" smtClean="0"/>
              <a:t>The Method of Moments</a:t>
            </a:r>
            <a:endParaRPr lang="de-DE" altLang="de-DE" sz="6600" smtClean="0"/>
          </a:p>
        </p:txBody>
      </p:sp>
      <p:sp>
        <p:nvSpPr>
          <p:cNvPr id="26" name="AutoShape 2"/>
          <p:cNvSpPr txBox="1">
            <a:spLocks noChangeArrowheads="1"/>
          </p:cNvSpPr>
          <p:nvPr/>
        </p:nvSpPr>
        <p:spPr bwMode="auto">
          <a:xfrm>
            <a:off x="6372225" y="3608388"/>
            <a:ext cx="2447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de-DE" sz="1800" kern="0" dirty="0" smtClean="0"/>
              <a:t>(K. Pearson, 1880s)</a:t>
            </a:r>
            <a:endParaRPr lang="de-DE" sz="2800" kern="0" dirty="0" smtClean="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Moments</a:t>
            </a:r>
            <a:endParaRPr lang="de-DE" altLang="de-DE" sz="4000" smtClean="0"/>
          </a:p>
        </p:txBody>
      </p:sp>
      <p:pic>
        <p:nvPicPr>
          <p:cNvPr id="6" name="Grafik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8099" y="2033315"/>
            <a:ext cx="4395851" cy="20778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1703" y="2840070"/>
            <a:ext cx="1721173" cy="31113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489" y="1700808"/>
            <a:ext cx="2426017" cy="22767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8304" y="2437497"/>
            <a:ext cx="2093430" cy="207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810" y="3858547"/>
            <a:ext cx="4395851" cy="20778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702" y="5013176"/>
            <a:ext cx="3007290" cy="74653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68" y="3547812"/>
            <a:ext cx="3296901" cy="2488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4676122"/>
            <a:ext cx="5139898" cy="24872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983" y="4188290"/>
            <a:ext cx="4188923" cy="2488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68" y="5981734"/>
            <a:ext cx="1078648" cy="20776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1833" y="6309320"/>
            <a:ext cx="3481873" cy="26984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313" y="6027058"/>
            <a:ext cx="3625348" cy="16244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Grafik 43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8" y="2979515"/>
            <a:ext cx="3055942" cy="13944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Grafik 44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929" y="3169244"/>
            <a:ext cx="987896" cy="15128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Grafik 46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3138" y="6515448"/>
            <a:ext cx="2893022" cy="15637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The Method of Moments</a:t>
            </a:r>
            <a:endParaRPr lang="de-DE" altLang="de-DE" sz="4000" smtClean="0"/>
          </a:p>
        </p:txBody>
      </p:sp>
      <p:pic>
        <p:nvPicPr>
          <p:cNvPr id="2" name="Grafik 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829245"/>
            <a:ext cx="4126717" cy="26997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6528" y="3059180"/>
            <a:ext cx="2426237" cy="26999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2453667"/>
            <a:ext cx="849395" cy="24872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9069" y="3501008"/>
            <a:ext cx="4976445" cy="2488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677" y="2442038"/>
            <a:ext cx="289907" cy="2276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1832752"/>
            <a:ext cx="2301819" cy="26999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728" y="2420888"/>
            <a:ext cx="2405090" cy="26999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3848" y="2781038"/>
            <a:ext cx="62201" cy="2077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8251" y="4026592"/>
            <a:ext cx="3832230" cy="24860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6766" y="4393025"/>
            <a:ext cx="1968863" cy="26989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577" y="4936173"/>
            <a:ext cx="2093239" cy="26989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2747" y="4717536"/>
            <a:ext cx="62201" cy="2077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30" y="4005064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004" y="5429359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611" y="5440492"/>
            <a:ext cx="1864331" cy="22744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4749" y="5373216"/>
            <a:ext cx="1905479" cy="33187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339" y="6093296"/>
            <a:ext cx="1078648" cy="20776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Grafik 41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2030" y="6109410"/>
            <a:ext cx="1740936" cy="1349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Grafik 50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061" y="6393142"/>
            <a:ext cx="4455019" cy="31084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Grafik 43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6990" y="6180325"/>
            <a:ext cx="1795173" cy="12073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Grafik 47" descr="TP_tmp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3150" y="6268804"/>
            <a:ext cx="1782395" cy="12433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Grafik 48" descr="TP_tmp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5440492"/>
            <a:ext cx="1099447" cy="29085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Grafik 52" descr="TP_tmp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3335" y="6590531"/>
            <a:ext cx="2893022" cy="15637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The Method of Moments: Examples</a:t>
            </a:r>
            <a:endParaRPr lang="de-DE" altLang="de-DE" sz="4000" smtClean="0"/>
          </a:p>
        </p:txBody>
      </p:sp>
      <p:pic>
        <p:nvPicPr>
          <p:cNvPr id="6" name="Grafik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922" y="1700808"/>
            <a:ext cx="2260782" cy="20778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741" y="3099303"/>
            <a:ext cx="1389802" cy="20778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2597683"/>
            <a:ext cx="849395" cy="24872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677" y="2586054"/>
            <a:ext cx="289907" cy="2276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5239" y="2565570"/>
            <a:ext cx="2342909" cy="2700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133" y="4116527"/>
            <a:ext cx="1553443" cy="2485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Grafik 46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073" y="4544891"/>
            <a:ext cx="1575512" cy="26983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30" y="4094999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29" y="4979846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70" y="5533434"/>
            <a:ext cx="1264020" cy="2075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012" y="5276604"/>
            <a:ext cx="2340112" cy="74565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7540" y="2058013"/>
            <a:ext cx="1804300" cy="33223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318" y="2119922"/>
            <a:ext cx="476585" cy="1866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0546" y="2889029"/>
            <a:ext cx="3213884" cy="70548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707" y="3605333"/>
            <a:ext cx="2236963" cy="2485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1466" y="4105963"/>
            <a:ext cx="1326022" cy="26967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133" y="4996872"/>
            <a:ext cx="3875369" cy="2486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780" y="6187077"/>
            <a:ext cx="2551162" cy="27004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Grafik 42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4404" y="6187554"/>
            <a:ext cx="1221631" cy="33181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Grafik 44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4048" y="6095380"/>
            <a:ext cx="1263460" cy="53793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The Method of Moments: Examples</a:t>
            </a:r>
            <a:endParaRPr lang="de-DE" altLang="de-DE" sz="4000" smtClean="0"/>
          </a:p>
        </p:txBody>
      </p:sp>
      <p:pic>
        <p:nvPicPr>
          <p:cNvPr id="20" name="Grafik 1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677" y="2697249"/>
            <a:ext cx="289907" cy="2276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80" y="1700808"/>
            <a:ext cx="2156667" cy="20782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9076" y="2667172"/>
            <a:ext cx="2364500" cy="2899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132" y="3245467"/>
            <a:ext cx="1553443" cy="2485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7728" y="3617639"/>
            <a:ext cx="2030637" cy="26983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369" y="3228322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57" y="4112653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4596474"/>
            <a:ext cx="1595157" cy="20763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3971" y="4380450"/>
            <a:ext cx="2836395" cy="74543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8947" y="1908634"/>
            <a:ext cx="3919705" cy="62217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318" y="2119922"/>
            <a:ext cx="476585" cy="1866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133" y="4131790"/>
            <a:ext cx="3875369" cy="2486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895" y="5092972"/>
            <a:ext cx="2924509" cy="33227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Grafik 34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315" y="5633481"/>
            <a:ext cx="1242340" cy="26958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Grafik 41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1760" y="5446570"/>
            <a:ext cx="1304470" cy="55905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3373" y="2674591"/>
            <a:ext cx="4003054" cy="2899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9952" y="3617639"/>
            <a:ext cx="2673525" cy="28973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4149" y="4380450"/>
            <a:ext cx="3563411" cy="74574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Grafik 43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9485" y="5457688"/>
            <a:ext cx="2298334" cy="62117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Grafik 46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8589" y="5446570"/>
            <a:ext cx="1511934" cy="55905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Grafik 51" descr="TP_tmp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0021" y="6153587"/>
            <a:ext cx="4285574" cy="7043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0238" y="6402027"/>
            <a:ext cx="1242202" cy="20744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517" y="6305282"/>
            <a:ext cx="1283195" cy="2894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Important Example: The Standard Error</a:t>
            </a:r>
            <a:endParaRPr lang="de-DE" altLang="de-DE" sz="4000" smtClean="0"/>
          </a:p>
        </p:txBody>
      </p:sp>
      <p:pic>
        <p:nvPicPr>
          <p:cNvPr id="20" name="Grafik 1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30" y="4182038"/>
            <a:ext cx="289907" cy="2276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30" y="4640196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268" y="3777099"/>
            <a:ext cx="3691668" cy="20778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29" y="5163779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8593" y="5172701"/>
            <a:ext cx="3543407" cy="20763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1717" y="5460537"/>
            <a:ext cx="4745031" cy="91121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296" y="1628799"/>
            <a:ext cx="3067142" cy="24865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550" y="6478941"/>
            <a:ext cx="4831554" cy="24885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087" y="2029886"/>
            <a:ext cx="1781847" cy="24868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2355123"/>
            <a:ext cx="1553940" cy="74589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942" y="2603741"/>
            <a:ext cx="2341395" cy="20765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Grafik 35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561" y="3175191"/>
            <a:ext cx="1781807" cy="3941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3684458"/>
            <a:ext cx="2424173" cy="16718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4191" y="3133672"/>
            <a:ext cx="3317903" cy="4565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8590" y="4492997"/>
            <a:ext cx="3171533" cy="45645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999" y="4215498"/>
            <a:ext cx="5082089" cy="19360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65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The </a:t>
            </a:r>
            <a:r>
              <a:rPr lang="de-DE" altLang="de-DE" dirty="0" err="1" smtClean="0"/>
              <a:t>Method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Moments: </a:t>
            </a:r>
            <a:r>
              <a:rPr lang="de-DE" altLang="de-DE" dirty="0" err="1" smtClean="0"/>
              <a:t>Poisson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again</a:t>
            </a:r>
            <a:endParaRPr lang="de-DE" altLang="de-DE" sz="4000" dirty="0" smtClean="0"/>
          </a:p>
        </p:txBody>
      </p:sp>
      <p:pic>
        <p:nvPicPr>
          <p:cNvPr id="6" name="Grafik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922" y="1700808"/>
            <a:ext cx="2260782" cy="20778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8950" y="2689687"/>
            <a:ext cx="849395" cy="24872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677" y="2664591"/>
            <a:ext cx="289907" cy="2276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4330" y="2644107"/>
            <a:ext cx="2342499" cy="26995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132" y="3302694"/>
            <a:ext cx="1553443" cy="2485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875" y="3789040"/>
            <a:ext cx="1927933" cy="26991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677" y="3284984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675" y="4330733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132" y="4869160"/>
            <a:ext cx="1264020" cy="2075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1276" y="4649821"/>
            <a:ext cx="2382784" cy="74578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318" y="2119922"/>
            <a:ext cx="476585" cy="1866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123" y="4334773"/>
            <a:ext cx="3875369" cy="2486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922" y="5463207"/>
            <a:ext cx="2551162" cy="27004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123" y="5902959"/>
            <a:ext cx="2257330" cy="51805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7944" y="5902959"/>
            <a:ext cx="2071665" cy="51822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3648" y="2090712"/>
            <a:ext cx="1804300" cy="33223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AutoShape 2"/>
          <p:cNvSpPr>
            <a:spLocks noGrp="1" noChangeArrowheads="1"/>
          </p:cNvSpPr>
          <p:nvPr>
            <p:ph type="title"/>
          </p:nvPr>
        </p:nvSpPr>
        <p:spPr>
          <a:xfrm>
            <a:off x="395288" y="2781300"/>
            <a:ext cx="8489950" cy="792163"/>
          </a:xfrm>
        </p:spPr>
        <p:txBody>
          <a:bodyPr/>
          <a:lstStyle/>
          <a:p>
            <a:pPr algn="ctr" eaLnBrk="1" hangingPunct="1"/>
            <a:r>
              <a:rPr lang="de-DE" altLang="de-DE" sz="4800" smtClean="0"/>
              <a:t>Maximum Likelihood Estimation</a:t>
            </a:r>
            <a:endParaRPr lang="de-DE" altLang="de-DE" sz="6600" smtClean="0"/>
          </a:p>
        </p:txBody>
      </p:sp>
      <p:sp>
        <p:nvSpPr>
          <p:cNvPr id="26" name="AutoShape 2"/>
          <p:cNvSpPr txBox="1">
            <a:spLocks noChangeArrowheads="1"/>
          </p:cNvSpPr>
          <p:nvPr/>
        </p:nvSpPr>
        <p:spPr bwMode="auto">
          <a:xfrm>
            <a:off x="4355976" y="4421188"/>
            <a:ext cx="388843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de-DE" sz="1800" kern="0" dirty="0" smtClean="0"/>
              <a:t>(Edgeworth, 1900s; Fisher, 1910s)</a:t>
            </a:r>
            <a:endParaRPr lang="de-DE" sz="2800" kern="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z="4000" smtClean="0"/>
              <a:t>The Scientific Method</a:t>
            </a:r>
            <a:endParaRPr lang="de-DE" altLang="de-DE" sz="4400" smtClean="0"/>
          </a:p>
        </p:txBody>
      </p:sp>
      <p:pic>
        <p:nvPicPr>
          <p:cNvPr id="5123" name="Picture 2" descr="C:\Users\Franz Király\AppData\Local\Microsoft\Windows\Temporary Internet Files\Content.IE5\91KKHLNN\MC900413302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97"/>
          <a:stretch>
            <a:fillRect/>
          </a:stretch>
        </p:blipFill>
        <p:spPr bwMode="auto">
          <a:xfrm>
            <a:off x="6334125" y="2443163"/>
            <a:ext cx="28067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2087563" y="2527300"/>
            <a:ext cx="2408237" cy="5064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300"/>
              <a:t/>
            </a:r>
            <a:br>
              <a:rPr lang="de-DE" altLang="de-DE" sz="300"/>
            </a:br>
            <a:r>
              <a:rPr lang="de-DE" altLang="de-DE"/>
              <a:t>Observation</a:t>
            </a:r>
          </a:p>
        </p:txBody>
      </p:sp>
      <p:cxnSp>
        <p:nvCxnSpPr>
          <p:cNvPr id="5" name="Gerade Verbindung mit Pfeil 4"/>
          <p:cNvCxnSpPr>
            <a:cxnSpLocks noChangeShapeType="1"/>
          </p:cNvCxnSpPr>
          <p:nvPr/>
        </p:nvCxnSpPr>
        <p:spPr bwMode="auto">
          <a:xfrm>
            <a:off x="3290888" y="3043238"/>
            <a:ext cx="0" cy="3222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126" name="Picture 6" descr="C:\Users\Franz Király\AppData\Local\Microsoft\Windows\Temporary Internet Files\Content.IE5\PD2U44YA\MP900438641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3" b="11111"/>
          <a:stretch>
            <a:fillRect/>
          </a:stretch>
        </p:blipFill>
        <p:spPr bwMode="auto">
          <a:xfrm>
            <a:off x="4891088" y="2349500"/>
            <a:ext cx="8667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hteck 36"/>
          <p:cNvSpPr>
            <a:spLocks noChangeArrowheads="1"/>
          </p:cNvSpPr>
          <p:nvPr/>
        </p:nvSpPr>
        <p:spPr bwMode="auto">
          <a:xfrm>
            <a:off x="2087563" y="3365500"/>
            <a:ext cx="2408237" cy="5064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300"/>
              <a:t/>
            </a:r>
            <a:br>
              <a:rPr lang="de-DE" altLang="de-DE" sz="300"/>
            </a:br>
            <a:r>
              <a:rPr lang="de-DE" altLang="de-DE"/>
              <a:t>Hypothesis</a:t>
            </a:r>
          </a:p>
        </p:txBody>
      </p:sp>
      <p:pic>
        <p:nvPicPr>
          <p:cNvPr id="6" name="Grafik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7056" y="3489692"/>
            <a:ext cx="1052842" cy="25278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Rechteck 39"/>
          <p:cNvSpPr>
            <a:spLocks noChangeArrowheads="1"/>
          </p:cNvSpPr>
          <p:nvPr/>
        </p:nvSpPr>
        <p:spPr bwMode="auto">
          <a:xfrm>
            <a:off x="2084388" y="4203700"/>
            <a:ext cx="2408237" cy="5064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300"/>
              <a:t/>
            </a:r>
            <a:br>
              <a:rPr lang="de-DE" altLang="de-DE" sz="300"/>
            </a:br>
            <a:r>
              <a:rPr lang="de-DE" altLang="de-DE"/>
              <a:t>Prediction</a:t>
            </a:r>
          </a:p>
        </p:txBody>
      </p:sp>
      <p:sp>
        <p:nvSpPr>
          <p:cNvPr id="41" name="Rechteck 40"/>
          <p:cNvSpPr>
            <a:spLocks noChangeArrowheads="1"/>
          </p:cNvSpPr>
          <p:nvPr/>
        </p:nvSpPr>
        <p:spPr bwMode="auto">
          <a:xfrm>
            <a:off x="2087563" y="5041900"/>
            <a:ext cx="2408237" cy="5064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300"/>
              <a:t/>
            </a:r>
            <a:br>
              <a:rPr lang="de-DE" altLang="de-DE" sz="300"/>
            </a:br>
            <a:r>
              <a:rPr lang="de-DE" altLang="de-DE"/>
              <a:t>Experiment</a:t>
            </a:r>
          </a:p>
        </p:txBody>
      </p:sp>
      <p:cxnSp>
        <p:nvCxnSpPr>
          <p:cNvPr id="42" name="Gerade Verbindung mit Pfeil 41"/>
          <p:cNvCxnSpPr>
            <a:cxnSpLocks noChangeShapeType="1"/>
          </p:cNvCxnSpPr>
          <p:nvPr/>
        </p:nvCxnSpPr>
        <p:spPr bwMode="auto">
          <a:xfrm>
            <a:off x="3294063" y="3881438"/>
            <a:ext cx="0" cy="3222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>
            <a:cxnSpLocks noChangeShapeType="1"/>
          </p:cNvCxnSpPr>
          <p:nvPr/>
        </p:nvCxnSpPr>
        <p:spPr bwMode="auto">
          <a:xfrm>
            <a:off x="3294063" y="4710113"/>
            <a:ext cx="0" cy="3222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" name="Gruppieren 17"/>
          <p:cNvGrpSpPr>
            <a:grpSpLocks/>
          </p:cNvGrpSpPr>
          <p:nvPr/>
        </p:nvGrpSpPr>
        <p:grpSpPr bwMode="auto">
          <a:xfrm>
            <a:off x="4891088" y="4332288"/>
            <a:ext cx="1052512" cy="273050"/>
            <a:chOff x="4890758" y="4700218"/>
            <a:chExt cx="1052842" cy="273959"/>
          </a:xfrm>
        </p:grpSpPr>
        <p:pic>
          <p:nvPicPr>
            <p:cNvPr id="45" name="Grafik 44" descr="TP_t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0758" y="4700218"/>
              <a:ext cx="1052842" cy="25278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142" name="Picture 6" descr="C:\Users\Franz Király\AppData\Local\Microsoft\Windows\Temporary Internet Files\Content.IE5\PD2U44YA\MP900438641[1]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b="11111"/>
            <a:stretch>
              <a:fillRect/>
            </a:stretch>
          </p:blipFill>
          <p:spPr bwMode="auto">
            <a:xfrm>
              <a:off x="4985454" y="4834477"/>
              <a:ext cx="140233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3" name="Picture 6" descr="C:\Users\Franz Király\AppData\Local\Microsoft\Windows\Temporary Internet Files\Content.IE5\PD2U44YA\MP900438641[1]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b="11111"/>
            <a:stretch>
              <a:fillRect/>
            </a:stretch>
          </p:blipFill>
          <p:spPr bwMode="auto">
            <a:xfrm>
              <a:off x="5603192" y="4831056"/>
              <a:ext cx="140233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9" name="Gerade Verbindung mit Pfeil 48"/>
          <p:cNvCxnSpPr>
            <a:cxnSpLocks noChangeShapeType="1"/>
          </p:cNvCxnSpPr>
          <p:nvPr/>
        </p:nvCxnSpPr>
        <p:spPr bwMode="auto">
          <a:xfrm>
            <a:off x="1450975" y="2781300"/>
            <a:ext cx="636588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>
            <a:cxnSpLocks noChangeShapeType="1"/>
          </p:cNvCxnSpPr>
          <p:nvPr/>
        </p:nvCxnSpPr>
        <p:spPr bwMode="auto">
          <a:xfrm>
            <a:off x="1450975" y="5289550"/>
            <a:ext cx="636588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Gerade Verbindung mit Pfeil 51"/>
          <p:cNvCxnSpPr>
            <a:cxnSpLocks noChangeShapeType="1"/>
          </p:cNvCxnSpPr>
          <p:nvPr/>
        </p:nvCxnSpPr>
        <p:spPr bwMode="auto">
          <a:xfrm flipH="1" flipV="1">
            <a:off x="1447800" y="2781300"/>
            <a:ext cx="3175" cy="25082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Grafik 1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2677" y="3847727"/>
            <a:ext cx="50800" cy="25707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8850" y="3489692"/>
            <a:ext cx="1474891" cy="2742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7" name="Picture 7" descr="C:\Users\Franz Király\AppData\Local\Microsoft\Windows\Temporary Internet Files\Content.IE5\PD2U44YA\MP900433092[1]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5289550"/>
            <a:ext cx="96837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6" descr="C:\Users\Franz Király\AppData\Local\Microsoft\Windows\Temporary Internet Files\Content.IE5\PD2U44YA\MP900438641[1]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3" b="11111"/>
          <a:stretch>
            <a:fillRect/>
          </a:stretch>
        </p:blipFill>
        <p:spPr bwMode="auto">
          <a:xfrm>
            <a:off x="5214938" y="5000625"/>
            <a:ext cx="26193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87 0.00232 C 0.03107 0.00232 0.05746 0.03655 0.05746 0.07958 C 0.05746 0.12284 0.03107 0.15777 -0.00087 0.15777 C -0.03333 0.15777 -0.0592 0.12284 -0.0592 0.07958 C -0.0592 0.03655 -0.03333 0.00232 -0.00087 0.00232 Z " pathEditMode="relative" rAng="0" ptsTypes="fffff">
                                      <p:cBhvr>
                                        <p:cTn id="6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7" grpId="0" animBg="1"/>
      <p:bldP spid="37" grpId="1" animBg="1"/>
      <p:bldP spid="40" grpId="0" animBg="1"/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The Maximum Likelihood Estimator</a:t>
            </a:r>
            <a:endParaRPr lang="de-DE" altLang="de-DE" sz="4000" smtClean="0"/>
          </a:p>
        </p:txBody>
      </p:sp>
      <p:pic>
        <p:nvPicPr>
          <p:cNvPr id="35" name="Grafik 3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2" y="4797152"/>
            <a:ext cx="2562407" cy="18635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4047008"/>
            <a:ext cx="3604374" cy="2075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611" y="2861767"/>
            <a:ext cx="5782903" cy="26986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9889" y="4335040"/>
            <a:ext cx="5656346" cy="4972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501725"/>
            <a:ext cx="1901980" cy="2071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4462" y="1628800"/>
            <a:ext cx="2052757" cy="24881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0283" y="1956046"/>
            <a:ext cx="2861419" cy="24881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81" y="3375006"/>
            <a:ext cx="4031849" cy="26920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5881" y="1956046"/>
            <a:ext cx="2488622" cy="2488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70" y="5237662"/>
            <a:ext cx="3707542" cy="2075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Grafik 42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744" y="5502855"/>
            <a:ext cx="5904988" cy="49726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Grafik 44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7126" y="5906939"/>
            <a:ext cx="2888538" cy="18635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Grafik 52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176" y="1628800"/>
            <a:ext cx="3442418" cy="2488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The MLE for the i.i.d. sampling scenario</a:t>
            </a:r>
            <a:endParaRPr lang="de-DE" altLang="de-DE" sz="4000" smtClean="0"/>
          </a:p>
        </p:txBody>
      </p:sp>
      <p:pic>
        <p:nvPicPr>
          <p:cNvPr id="4" name="Grafik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703" y="2716288"/>
            <a:ext cx="5139953" cy="74618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499060"/>
            <a:ext cx="2893911" cy="24808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7482" y="1618235"/>
            <a:ext cx="3525104" cy="27001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0283" y="1956046"/>
            <a:ext cx="2861419" cy="24881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0421" y="1618235"/>
            <a:ext cx="2488622" cy="2488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Grafik 46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70" y="6058382"/>
            <a:ext cx="1077467" cy="20753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Grafik 48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6114632"/>
            <a:ext cx="3811503" cy="1512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Grafik 50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5964" y="6327564"/>
            <a:ext cx="4268124" cy="26978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4175" y="3212976"/>
            <a:ext cx="3357557" cy="74612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2" y="4832302"/>
            <a:ext cx="2562407" cy="18635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4047008"/>
            <a:ext cx="3604374" cy="2075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9889" y="4335040"/>
            <a:ext cx="5656346" cy="4972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70" y="5055120"/>
            <a:ext cx="3707542" cy="2075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744" y="5358839"/>
            <a:ext cx="5904988" cy="49726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7126" y="5762923"/>
            <a:ext cx="2888538" cy="18635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Maximum Likelihood Estimation: Recipe</a:t>
            </a:r>
            <a:endParaRPr lang="de-DE" altLang="de-DE" sz="4000" smtClean="0"/>
          </a:p>
        </p:txBody>
      </p:sp>
      <p:pic>
        <p:nvPicPr>
          <p:cNvPr id="8" name="Grafik 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703" y="2659495"/>
            <a:ext cx="4828664" cy="74612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420888"/>
            <a:ext cx="288978" cy="22696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7482" y="1618235"/>
            <a:ext cx="3525104" cy="27001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0283" y="1956046"/>
            <a:ext cx="2861419" cy="24881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0421" y="1618235"/>
            <a:ext cx="2488622" cy="2488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0254" y="2939607"/>
            <a:ext cx="2922325" cy="20767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3501008"/>
            <a:ext cx="289593" cy="22744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9889" y="3836302"/>
            <a:ext cx="5656346" cy="4972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703" y="2441028"/>
            <a:ext cx="1155501" cy="20682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877" y="3522780"/>
            <a:ext cx="949576" cy="24760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2892" y="4471904"/>
            <a:ext cx="289179" cy="2271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4934" y="6480882"/>
            <a:ext cx="2332115" cy="24770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1950" y="6520366"/>
            <a:ext cx="3810833" cy="16873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3098" y="6469996"/>
            <a:ext cx="288766" cy="2267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796" y="4482067"/>
            <a:ext cx="1526816" cy="2067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856" y="4493676"/>
            <a:ext cx="2971838" cy="24765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1823" y="4850880"/>
            <a:ext cx="1093390" cy="20679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870" y="4841745"/>
            <a:ext cx="3796862" cy="26863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7049" y="5106692"/>
            <a:ext cx="4972935" cy="26863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0516" y="5450542"/>
            <a:ext cx="1794813" cy="2475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Grafik 52" descr="TP_tmp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1600" y="5450542"/>
            <a:ext cx="4434816" cy="24754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4" name="Grafik 53" descr="TP_tmp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291" y="5777953"/>
            <a:ext cx="6477093" cy="24754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Grafik 54" descr="TP_tmp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8799" y="6165304"/>
            <a:ext cx="3433619" cy="14928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7" name="Grafik 56" descr="TP_tmp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2120" y="6031154"/>
            <a:ext cx="3209694" cy="14928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Grafik 60" descr="TP_tmp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9098" y="3306662"/>
            <a:ext cx="2820900" cy="16510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Maximum Likelihood Estimation: Examples</a:t>
            </a:r>
            <a:endParaRPr lang="de-DE" altLang="de-DE" sz="4000" smtClean="0"/>
          </a:p>
        </p:txBody>
      </p:sp>
      <p:pic>
        <p:nvPicPr>
          <p:cNvPr id="6" name="Grafik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922" y="1700808"/>
            <a:ext cx="2260782" cy="20778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677" y="2817130"/>
            <a:ext cx="289907" cy="2276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3409" y="4512526"/>
            <a:ext cx="1242760" cy="26967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Grafik 54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6811" y="5551377"/>
            <a:ext cx="3463057" cy="74661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368" y="5165497"/>
            <a:ext cx="767442" cy="2077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30" y="4482195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7540" y="2058013"/>
            <a:ext cx="1804300" cy="33223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318" y="2119922"/>
            <a:ext cx="476585" cy="1866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089" y="2557946"/>
            <a:ext cx="3833519" cy="74606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550" y="3416898"/>
            <a:ext cx="5449989" cy="74606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803" y="4435574"/>
            <a:ext cx="2900289" cy="49726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2" y="4437112"/>
            <a:ext cx="1408050" cy="24855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4725144"/>
            <a:ext cx="1944216" cy="16650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Grafik 31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1004" y="4960843"/>
            <a:ext cx="3609072" cy="74670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0582" y="4962940"/>
            <a:ext cx="3027882" cy="74670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Grafik 35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1198" y="5850137"/>
            <a:ext cx="2906650" cy="17158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Grafik 48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490" y="6239760"/>
            <a:ext cx="1036671" cy="2489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Grafik 50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6607" y="6239760"/>
            <a:ext cx="1596062" cy="37320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Grafik 61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5810" y="6239857"/>
            <a:ext cx="1678981" cy="37310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Grafik 55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6539" y="6334489"/>
            <a:ext cx="1886677" cy="26988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Grafik 57" descr="TP_tmp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7540" y="6663271"/>
            <a:ext cx="3396391" cy="1421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0" name="Grafik 59" descr="TP_tmp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1466" y="6488660"/>
            <a:ext cx="840690" cy="11991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Maximum Likelihood Estimation: Examples</a:t>
            </a:r>
            <a:endParaRPr lang="de-DE" altLang="de-DE" sz="4000" smtClean="0"/>
          </a:p>
        </p:txBody>
      </p:sp>
      <p:pic>
        <p:nvPicPr>
          <p:cNvPr id="20" name="Grafik 1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677" y="2817130"/>
            <a:ext cx="289907" cy="2276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182" y="3941361"/>
            <a:ext cx="767442" cy="2077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490" y="3489662"/>
            <a:ext cx="289493" cy="22737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177" y="2564904"/>
            <a:ext cx="2943000" cy="7460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9718" y="5584211"/>
            <a:ext cx="3089385" cy="26999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7169" y="3474560"/>
            <a:ext cx="1718740" cy="26967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3373713"/>
            <a:ext cx="3791100" cy="55934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9894" y="3501008"/>
            <a:ext cx="1408050" cy="24855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7836" y="4005064"/>
            <a:ext cx="7778645" cy="7679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494" y="4804704"/>
            <a:ext cx="6617244" cy="74672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7007" y="5937611"/>
            <a:ext cx="4084077" cy="26994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944" y="6337222"/>
            <a:ext cx="3255457" cy="33213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80" y="1700808"/>
            <a:ext cx="2156667" cy="20782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8947" y="1908634"/>
            <a:ext cx="3919705" cy="62217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318" y="2119922"/>
            <a:ext cx="476585" cy="1866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8640" y="2553912"/>
            <a:ext cx="4579898" cy="74611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7007" y="5609021"/>
            <a:ext cx="3256109" cy="24884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Grafik 34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6325" y="5896025"/>
            <a:ext cx="2780832" cy="17656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6550879"/>
            <a:ext cx="3216918" cy="19774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2718" y="6359187"/>
            <a:ext cx="2755216" cy="17165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Central Limit Theorem for the MLE</a:t>
            </a:r>
            <a:endParaRPr lang="de-DE" altLang="de-DE" sz="4000" smtClean="0"/>
          </a:p>
        </p:txBody>
      </p:sp>
      <p:pic>
        <p:nvPicPr>
          <p:cNvPr id="27" name="Grafik 2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7482" y="1618235"/>
            <a:ext cx="3525104" cy="27001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0153" y="2060848"/>
            <a:ext cx="2488622" cy="2488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8509" y="2430455"/>
            <a:ext cx="2902619" cy="3321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968" y="3140620"/>
            <a:ext cx="3151007" cy="24879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7120" y="3486581"/>
            <a:ext cx="3337913" cy="31102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080" y="3429000"/>
            <a:ext cx="2232248" cy="14619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104" y="1658261"/>
            <a:ext cx="2947449" cy="1899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5525" y="3624988"/>
            <a:ext cx="2451101" cy="1899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968" y="3999077"/>
            <a:ext cx="1078392" cy="20771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3117" y="3967929"/>
            <a:ext cx="2840740" cy="27001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Grafik 44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968" y="4772620"/>
            <a:ext cx="1078392" cy="20771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6238" y="4752134"/>
            <a:ext cx="4603253" cy="26997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8171" y="5154935"/>
            <a:ext cx="2799726" cy="33223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Grafik 47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5249809"/>
            <a:ext cx="1368758" cy="20780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4" name="Grafik 53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742" y="5547378"/>
            <a:ext cx="2808558" cy="17508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Grafik 51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3990" y="5242081"/>
            <a:ext cx="1203264" cy="20780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Grafik 54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0162" y="5589240"/>
            <a:ext cx="2459879" cy="17692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7" name="Grafik 56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4252" y="5766168"/>
            <a:ext cx="3261724" cy="16308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Grafik 58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951" y="5910359"/>
            <a:ext cx="3086505" cy="20127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Grafik 60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164" y="4273353"/>
            <a:ext cx="2039473" cy="1723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5697" y="6455005"/>
            <a:ext cx="3650759" cy="26550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131" y="6207595"/>
            <a:ext cx="2468214" cy="33233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P_tmp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558" y="6289677"/>
            <a:ext cx="1203264" cy="20780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Grp="1" noChangeArrowheads="1"/>
          </p:cNvSpPr>
          <p:nvPr>
            <p:ph type="title"/>
          </p:nvPr>
        </p:nvSpPr>
        <p:spPr>
          <a:xfrm>
            <a:off x="395288" y="2781300"/>
            <a:ext cx="8489950" cy="792163"/>
          </a:xfrm>
        </p:spPr>
        <p:txBody>
          <a:bodyPr/>
          <a:lstStyle/>
          <a:p>
            <a:pPr algn="ctr" eaLnBrk="1" hangingPunct="1"/>
            <a:r>
              <a:rPr lang="de-DE" altLang="de-DE" sz="4800" smtClean="0"/>
              <a:t>Confidence Intervals</a:t>
            </a:r>
            <a:br>
              <a:rPr lang="de-DE" altLang="de-DE" sz="4800" smtClean="0"/>
            </a:br>
            <a:r>
              <a:rPr lang="de-DE" altLang="de-DE" sz="4800" smtClean="0"/>
              <a:t>for the MLE</a:t>
            </a:r>
            <a:endParaRPr lang="de-DE" altLang="de-DE" sz="660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Confidence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Intervals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MLE</a:t>
            </a:r>
            <a:endParaRPr lang="de-DE" altLang="de-DE" sz="4000" dirty="0" smtClean="0"/>
          </a:p>
        </p:txBody>
      </p:sp>
      <p:pic>
        <p:nvPicPr>
          <p:cNvPr id="28" name="Grafik 2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6765" y="2028010"/>
            <a:ext cx="2488622" cy="2488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8509" y="2379497"/>
            <a:ext cx="2902619" cy="3321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993" y="1609528"/>
            <a:ext cx="3131543" cy="20777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216" y="3999077"/>
            <a:ext cx="2260895" cy="20779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20" name="Grafik 30719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3629" y="2937520"/>
            <a:ext cx="3773432" cy="26997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7482" y="2006859"/>
            <a:ext cx="3525104" cy="27001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21" name="Grafik 30720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6250" y="3367320"/>
            <a:ext cx="1803696" cy="2699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2179" y="2968622"/>
            <a:ext cx="954244" cy="20776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7465" y="4356653"/>
            <a:ext cx="1452481" cy="74677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0189" y="3791888"/>
            <a:ext cx="3919705" cy="62217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9560" y="4003176"/>
            <a:ext cx="476585" cy="1866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0189" y="4384067"/>
            <a:ext cx="2240331" cy="74677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212" y="5447449"/>
            <a:ext cx="3713795" cy="33241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0425" y="5898331"/>
            <a:ext cx="2406559" cy="60132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7232" y="5784884"/>
            <a:ext cx="1431491" cy="62238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9155" y="6423179"/>
            <a:ext cx="893980" cy="14218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0651" y="6423179"/>
            <a:ext cx="993597" cy="18475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725" name="Gruppieren 30724"/>
          <p:cNvGrpSpPr/>
          <p:nvPr/>
        </p:nvGrpSpPr>
        <p:grpSpPr>
          <a:xfrm>
            <a:off x="3944485" y="3378206"/>
            <a:ext cx="5126484" cy="269932"/>
            <a:chOff x="3944485" y="3378206"/>
            <a:chExt cx="5126484" cy="269932"/>
          </a:xfrm>
        </p:grpSpPr>
        <p:pic>
          <p:nvPicPr>
            <p:cNvPr id="30723" name="Grafik 30722" descr="TP_tmp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69243" y="3378206"/>
              <a:ext cx="4001726" cy="2699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0724" name="Grafik 30723" descr="TP_tmp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44485" y="3398401"/>
              <a:ext cx="1036809" cy="24893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419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Confidence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Intervals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MLE</a:t>
            </a:r>
            <a:endParaRPr lang="de-DE" altLang="de-DE" sz="4000" dirty="0" smtClean="0"/>
          </a:p>
        </p:txBody>
      </p:sp>
      <p:pic>
        <p:nvPicPr>
          <p:cNvPr id="17" name="Grafik 1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216" y="1691973"/>
            <a:ext cx="2260895" cy="20779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7465" y="2027777"/>
            <a:ext cx="1452481" cy="74677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0189" y="1484784"/>
            <a:ext cx="3919705" cy="62217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9560" y="1696072"/>
            <a:ext cx="476585" cy="1866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20" name="Grafik 30719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0187" y="2055191"/>
            <a:ext cx="2240336" cy="74677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212" y="2852936"/>
            <a:ext cx="3713795" cy="33241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21" name="Grafik 30720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1749" y="3303818"/>
            <a:ext cx="2343910" cy="60122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822" y="3190371"/>
            <a:ext cx="1431491" cy="62238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9155" y="3828666"/>
            <a:ext cx="893980" cy="14218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3241" y="3828666"/>
            <a:ext cx="993597" cy="18475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2244" y="5160792"/>
            <a:ext cx="6944880" cy="76750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348" y="4304279"/>
            <a:ext cx="705308" cy="2077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8683" y="4275892"/>
            <a:ext cx="3982524" cy="27006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2251" y="4653136"/>
            <a:ext cx="4107408" cy="27009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952" y="5461775"/>
            <a:ext cx="248932" cy="16554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9599" y="5973748"/>
            <a:ext cx="4748792" cy="76762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626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Confidence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Intervals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MLE</a:t>
            </a:r>
            <a:endParaRPr lang="de-DE" altLang="de-DE" sz="4000" dirty="0" smtClean="0"/>
          </a:p>
        </p:txBody>
      </p:sp>
      <p:pic>
        <p:nvPicPr>
          <p:cNvPr id="3" name="Grafik 2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492" y="1691973"/>
            <a:ext cx="2012409" cy="2078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722" y="4818924"/>
            <a:ext cx="705308" cy="2077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2479" y="4797152"/>
            <a:ext cx="4169123" cy="27005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20" name="Grafik 30719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022" y="4122489"/>
            <a:ext cx="6245223" cy="33236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25" name="Grafik 30724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038" y="5355276"/>
            <a:ext cx="5040005" cy="7678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9632" y="2062616"/>
            <a:ext cx="2488622" cy="2488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376" y="2414103"/>
            <a:ext cx="2902619" cy="3321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0349" y="2041465"/>
            <a:ext cx="3525104" cy="27001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8656" y="3456806"/>
            <a:ext cx="2799726" cy="33223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6461" y="3551680"/>
            <a:ext cx="1368758" cy="20780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374" y="3100892"/>
            <a:ext cx="2572984" cy="20788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159" y="2879366"/>
            <a:ext cx="793729" cy="15912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24" name="Grafik 30723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038" y="6387583"/>
            <a:ext cx="6885973" cy="2700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89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692696"/>
            <a:ext cx="8489950" cy="1296988"/>
          </a:xfrm>
        </p:spPr>
        <p:txBody>
          <a:bodyPr/>
          <a:lstStyle/>
          <a:p>
            <a:pPr algn="ctr" eaLnBrk="1" hangingPunct="1"/>
            <a:r>
              <a:rPr lang="de-DE" altLang="de-DE" sz="4000" dirty="0" smtClean="0"/>
              <a:t>The Scientific </a:t>
            </a:r>
            <a:r>
              <a:rPr lang="de-DE" altLang="de-DE" sz="4000" dirty="0" err="1" smtClean="0"/>
              <a:t>Method</a:t>
            </a:r>
            <a:r>
              <a:rPr lang="de-DE" altLang="de-DE" sz="4000" dirty="0" smtClean="0"/>
              <a:t> </a:t>
            </a:r>
            <a:r>
              <a:rPr lang="de-DE" altLang="de-DE" sz="4000" dirty="0" err="1" smtClean="0"/>
              <a:t>for</a:t>
            </a:r>
            <a:r>
              <a:rPr lang="de-DE" altLang="de-DE" sz="4000" dirty="0" smtClean="0"/>
              <a:t> 				Statistical </a:t>
            </a:r>
            <a:r>
              <a:rPr lang="de-DE" altLang="de-DE" sz="4000" dirty="0" err="1" smtClean="0"/>
              <a:t>Modelling</a:t>
            </a:r>
            <a:endParaRPr lang="de-DE" altLang="de-DE" sz="4400" dirty="0" smtClean="0"/>
          </a:p>
        </p:txBody>
      </p:sp>
      <p:sp>
        <p:nvSpPr>
          <p:cNvPr id="3" name="Rechteck 2"/>
          <p:cNvSpPr>
            <a:spLocks noChangeArrowheads="1"/>
          </p:cNvSpPr>
          <p:nvPr/>
        </p:nvSpPr>
        <p:spPr bwMode="auto">
          <a:xfrm>
            <a:off x="4448373" y="2437780"/>
            <a:ext cx="2408237" cy="5064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300"/>
              <a:t/>
            </a:r>
            <a:br>
              <a:rPr lang="de-DE" altLang="de-DE" sz="300"/>
            </a:br>
            <a:r>
              <a:rPr lang="de-DE" altLang="de-DE"/>
              <a:t>Observation</a:t>
            </a:r>
          </a:p>
        </p:txBody>
      </p:sp>
      <p:cxnSp>
        <p:nvCxnSpPr>
          <p:cNvPr id="5" name="Gerade Verbindung mit Pfeil 4"/>
          <p:cNvCxnSpPr>
            <a:cxnSpLocks noChangeShapeType="1"/>
          </p:cNvCxnSpPr>
          <p:nvPr/>
        </p:nvCxnSpPr>
        <p:spPr bwMode="auto">
          <a:xfrm>
            <a:off x="5651698" y="2953718"/>
            <a:ext cx="0" cy="3222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hteck 36"/>
          <p:cNvSpPr>
            <a:spLocks noChangeArrowheads="1"/>
          </p:cNvSpPr>
          <p:nvPr/>
        </p:nvSpPr>
        <p:spPr bwMode="auto">
          <a:xfrm>
            <a:off x="4448373" y="3275980"/>
            <a:ext cx="2408237" cy="5064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300"/>
              <a:t/>
            </a:r>
            <a:br>
              <a:rPr lang="de-DE" altLang="de-DE" sz="300"/>
            </a:br>
            <a:r>
              <a:rPr lang="de-DE" altLang="de-DE"/>
              <a:t>Hypothesis</a:t>
            </a:r>
          </a:p>
        </p:txBody>
      </p:sp>
      <p:sp>
        <p:nvSpPr>
          <p:cNvPr id="40" name="Rechteck 39"/>
          <p:cNvSpPr>
            <a:spLocks noChangeArrowheads="1"/>
          </p:cNvSpPr>
          <p:nvPr/>
        </p:nvSpPr>
        <p:spPr bwMode="auto">
          <a:xfrm>
            <a:off x="4445198" y="4112593"/>
            <a:ext cx="2408237" cy="508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300"/>
              <a:t/>
            </a:r>
            <a:br>
              <a:rPr lang="de-DE" altLang="de-DE" sz="300"/>
            </a:br>
            <a:r>
              <a:rPr lang="de-DE" altLang="de-DE"/>
              <a:t>Prediction</a:t>
            </a:r>
          </a:p>
        </p:txBody>
      </p:sp>
      <p:sp>
        <p:nvSpPr>
          <p:cNvPr id="41" name="Rechteck 40"/>
          <p:cNvSpPr>
            <a:spLocks noChangeArrowheads="1"/>
          </p:cNvSpPr>
          <p:nvPr/>
        </p:nvSpPr>
        <p:spPr bwMode="auto">
          <a:xfrm>
            <a:off x="3408560" y="5617543"/>
            <a:ext cx="1847850" cy="506412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300"/>
              <a:t/>
            </a:r>
            <a:br>
              <a:rPr lang="de-DE" altLang="de-DE" sz="300"/>
            </a:br>
            <a:r>
              <a:rPr lang="de-DE" altLang="de-DE"/>
              <a:t>Experiment</a:t>
            </a:r>
          </a:p>
        </p:txBody>
      </p:sp>
      <p:cxnSp>
        <p:nvCxnSpPr>
          <p:cNvPr id="42" name="Gerade Verbindung mit Pfeil 41"/>
          <p:cNvCxnSpPr>
            <a:cxnSpLocks noChangeShapeType="1"/>
          </p:cNvCxnSpPr>
          <p:nvPr/>
        </p:nvCxnSpPr>
        <p:spPr bwMode="auto">
          <a:xfrm>
            <a:off x="5654873" y="3791918"/>
            <a:ext cx="0" cy="3222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>
            <a:cxnSpLocks noChangeShapeType="1"/>
            <a:endCxn id="69" idx="0"/>
          </p:cNvCxnSpPr>
          <p:nvPr/>
        </p:nvCxnSpPr>
        <p:spPr bwMode="auto">
          <a:xfrm>
            <a:off x="5654873" y="4620593"/>
            <a:ext cx="0" cy="2301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Gerade Verbindung mit Pfeil 48"/>
          <p:cNvCxnSpPr>
            <a:cxnSpLocks noChangeShapeType="1"/>
          </p:cNvCxnSpPr>
          <p:nvPr/>
        </p:nvCxnSpPr>
        <p:spPr bwMode="auto">
          <a:xfrm>
            <a:off x="3811785" y="2690193"/>
            <a:ext cx="636588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Gerade Verbindung mit Pfeil 51"/>
          <p:cNvCxnSpPr>
            <a:cxnSpLocks noChangeShapeType="1"/>
          </p:cNvCxnSpPr>
          <p:nvPr/>
        </p:nvCxnSpPr>
        <p:spPr bwMode="auto">
          <a:xfrm flipV="1">
            <a:off x="3808610" y="2691780"/>
            <a:ext cx="0" cy="29051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" name="Gruppieren 7"/>
          <p:cNvGrpSpPr>
            <a:grpSpLocks/>
          </p:cNvGrpSpPr>
          <p:nvPr/>
        </p:nvGrpSpPr>
        <p:grpSpPr bwMode="auto">
          <a:xfrm>
            <a:off x="7153473" y="2348880"/>
            <a:ext cx="990600" cy="685800"/>
            <a:chOff x="2971800" y="2667000"/>
            <a:chExt cx="4724400" cy="3505200"/>
          </a:xfrm>
        </p:grpSpPr>
        <p:cxnSp>
          <p:nvCxnSpPr>
            <p:cNvPr id="6171" name="Gerade Verbindung mit Pfeil 21"/>
            <p:cNvCxnSpPr>
              <a:cxnSpLocks noChangeShapeType="1"/>
            </p:cNvCxnSpPr>
            <p:nvPr/>
          </p:nvCxnSpPr>
          <p:spPr bwMode="auto">
            <a:xfrm flipV="1">
              <a:off x="2971800" y="2667000"/>
              <a:ext cx="0" cy="3505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72" name="Gerade Verbindung mit Pfeil 22"/>
            <p:cNvCxnSpPr>
              <a:cxnSpLocks noChangeShapeType="1"/>
            </p:cNvCxnSpPr>
            <p:nvPr/>
          </p:nvCxnSpPr>
          <p:spPr bwMode="auto">
            <a:xfrm>
              <a:off x="2971800" y="6172200"/>
              <a:ext cx="4724400" cy="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3" name="Ellipse 23"/>
            <p:cNvSpPr>
              <a:spLocks noChangeArrowheads="1"/>
            </p:cNvSpPr>
            <p:nvPr/>
          </p:nvSpPr>
          <p:spPr bwMode="auto">
            <a:xfrm>
              <a:off x="3200400" y="3155234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6174" name="Ellipse 24"/>
            <p:cNvSpPr>
              <a:spLocks noChangeArrowheads="1"/>
            </p:cNvSpPr>
            <p:nvPr/>
          </p:nvSpPr>
          <p:spPr bwMode="auto">
            <a:xfrm>
              <a:off x="3505200" y="3505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6175" name="Ellipse 25"/>
            <p:cNvSpPr>
              <a:spLocks noChangeArrowheads="1"/>
            </p:cNvSpPr>
            <p:nvPr/>
          </p:nvSpPr>
          <p:spPr bwMode="auto">
            <a:xfrm>
              <a:off x="3886200" y="3421879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6176" name="Ellipse 26"/>
            <p:cNvSpPr>
              <a:spLocks noChangeArrowheads="1"/>
            </p:cNvSpPr>
            <p:nvPr/>
          </p:nvSpPr>
          <p:spPr bwMode="auto">
            <a:xfrm>
              <a:off x="4114800" y="3886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6177" name="Ellipse 27"/>
            <p:cNvSpPr>
              <a:spLocks noChangeArrowheads="1"/>
            </p:cNvSpPr>
            <p:nvPr/>
          </p:nvSpPr>
          <p:spPr bwMode="auto">
            <a:xfrm>
              <a:off x="4495800" y="4114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6178" name="Ellipse 28"/>
            <p:cNvSpPr>
              <a:spLocks noChangeArrowheads="1"/>
            </p:cNvSpPr>
            <p:nvPr/>
          </p:nvSpPr>
          <p:spPr bwMode="auto">
            <a:xfrm>
              <a:off x="4768909" y="4442389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6179" name="Ellipse 29"/>
            <p:cNvSpPr>
              <a:spLocks noChangeArrowheads="1"/>
            </p:cNvSpPr>
            <p:nvPr/>
          </p:nvSpPr>
          <p:spPr bwMode="auto">
            <a:xfrm>
              <a:off x="5131393" y="4518589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6180" name="Ellipse 30"/>
            <p:cNvSpPr>
              <a:spLocks noChangeArrowheads="1"/>
            </p:cNvSpPr>
            <p:nvPr/>
          </p:nvSpPr>
          <p:spPr bwMode="auto">
            <a:xfrm>
              <a:off x="5294832" y="486861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6181" name="Ellipse 31"/>
            <p:cNvSpPr>
              <a:spLocks noChangeArrowheads="1"/>
            </p:cNvSpPr>
            <p:nvPr/>
          </p:nvSpPr>
          <p:spPr bwMode="auto">
            <a:xfrm>
              <a:off x="5486400" y="51816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6182" name="Ellipse 32"/>
            <p:cNvSpPr>
              <a:spLocks noChangeArrowheads="1"/>
            </p:cNvSpPr>
            <p:nvPr/>
          </p:nvSpPr>
          <p:spPr bwMode="auto">
            <a:xfrm>
              <a:off x="5798678" y="5235011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sp>
          <p:nvSpPr>
            <p:cNvPr id="6183" name="Ellipse 33"/>
            <p:cNvSpPr>
              <a:spLocks noChangeArrowheads="1"/>
            </p:cNvSpPr>
            <p:nvPr/>
          </p:nvSpPr>
          <p:spPr bwMode="auto">
            <a:xfrm>
              <a:off x="5867400" y="5586101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</p:grpSp>
      <p:grpSp>
        <p:nvGrpSpPr>
          <p:cNvPr id="77" name="Gruppieren 76"/>
          <p:cNvGrpSpPr>
            <a:grpSpLocks/>
          </p:cNvGrpSpPr>
          <p:nvPr/>
        </p:nvGrpSpPr>
        <p:grpSpPr bwMode="auto">
          <a:xfrm>
            <a:off x="6955035" y="3334718"/>
            <a:ext cx="1649413" cy="388937"/>
            <a:chOff x="4593554" y="3792388"/>
            <a:chExt cx="1650597" cy="390023"/>
          </a:xfrm>
        </p:grpSpPr>
        <p:pic>
          <p:nvPicPr>
            <p:cNvPr id="10" name="Grafik 9" descr="TP_t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80735" y="3907256"/>
              <a:ext cx="1263416" cy="18951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169" name="Picture 6" descr="C:\Users\Franz Király\AppData\Local\Microsoft\Windows\Temporary Internet Files\Content.IE5\34FUWLBE\MC900290924[1]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475303">
              <a:off x="4593554" y="3792388"/>
              <a:ext cx="396382" cy="390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0" name="Picture 4" descr="C:\Users\Franz Király\AppData\Local\Microsoft\Windows\Temporary Internet Files\Content.IE5\PD2U44YA\MC900384022[1].wm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699" y="3810382"/>
              <a:ext cx="304800" cy="354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Grafik 1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9488" y="4172059"/>
            <a:ext cx="1053546" cy="27445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6" name="Rechteck 65"/>
          <p:cNvSpPr>
            <a:spLocks noChangeArrowheads="1"/>
          </p:cNvSpPr>
          <p:nvPr/>
        </p:nvSpPr>
        <p:spPr bwMode="auto">
          <a:xfrm>
            <a:off x="4451548" y="2437780"/>
            <a:ext cx="2408237" cy="5064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300"/>
              <a:t/>
            </a:r>
            <a:br>
              <a:rPr lang="de-DE" altLang="de-DE" sz="300"/>
            </a:br>
            <a:r>
              <a:rPr lang="de-DE" altLang="de-DE"/>
              <a:t>measure data</a:t>
            </a:r>
          </a:p>
        </p:txBody>
      </p:sp>
      <p:sp>
        <p:nvSpPr>
          <p:cNvPr id="67" name="Rechteck 66"/>
          <p:cNvSpPr>
            <a:spLocks noChangeArrowheads="1"/>
          </p:cNvSpPr>
          <p:nvPr/>
        </p:nvSpPr>
        <p:spPr bwMode="auto">
          <a:xfrm>
            <a:off x="4445198" y="3280743"/>
            <a:ext cx="2408237" cy="508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/>
              <a:t>choose model</a:t>
            </a:r>
            <a:endParaRPr lang="de-DE" altLang="de-DE" sz="2400"/>
          </a:p>
        </p:txBody>
      </p:sp>
      <p:sp>
        <p:nvSpPr>
          <p:cNvPr id="68" name="Rechteck 67"/>
          <p:cNvSpPr>
            <a:spLocks noChangeArrowheads="1"/>
          </p:cNvSpPr>
          <p:nvPr/>
        </p:nvSpPr>
        <p:spPr bwMode="auto">
          <a:xfrm>
            <a:off x="4445198" y="4114180"/>
            <a:ext cx="2408237" cy="5064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300"/>
              <a:t/>
            </a:r>
            <a:br>
              <a:rPr lang="de-DE" altLang="de-DE" sz="300"/>
            </a:br>
            <a:r>
              <a:rPr lang="de-DE" altLang="de-DE"/>
              <a:t>estimate/learn model</a:t>
            </a:r>
          </a:p>
        </p:txBody>
      </p:sp>
      <p:sp>
        <p:nvSpPr>
          <p:cNvPr id="69" name="Rechteck 68"/>
          <p:cNvSpPr>
            <a:spLocks noChangeArrowheads="1"/>
          </p:cNvSpPr>
          <p:nvPr/>
        </p:nvSpPr>
        <p:spPr bwMode="auto">
          <a:xfrm>
            <a:off x="4451548" y="4850780"/>
            <a:ext cx="2408237" cy="5064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de-DE" altLang="de-DE" sz="200"/>
          </a:p>
          <a:p>
            <a:pPr algn="ctr" eaLnBrk="1" hangingPunct="1"/>
            <a:r>
              <a:rPr lang="de-DE" altLang="de-DE" sz="200"/>
              <a:t/>
            </a:r>
            <a:br>
              <a:rPr lang="de-DE" altLang="de-DE" sz="200"/>
            </a:br>
            <a:r>
              <a:rPr lang="de-DE" altLang="de-DE" sz="1600"/>
              <a:t>evaluate/validate model</a:t>
            </a:r>
          </a:p>
        </p:txBody>
      </p:sp>
      <p:pic>
        <p:nvPicPr>
          <p:cNvPr id="74" name="Grafik 7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1226" y="4487054"/>
            <a:ext cx="799971" cy="18956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3" name="Rechteck 72"/>
          <p:cNvSpPr>
            <a:spLocks noChangeArrowheads="1"/>
          </p:cNvSpPr>
          <p:nvPr/>
        </p:nvSpPr>
        <p:spPr bwMode="auto">
          <a:xfrm>
            <a:off x="5808860" y="5620718"/>
            <a:ext cx="1847850" cy="508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300"/>
              <a:t/>
            </a:r>
            <a:br>
              <a:rPr lang="de-DE" altLang="de-DE" sz="300"/>
            </a:br>
            <a:r>
              <a:rPr lang="de-DE" altLang="de-DE"/>
              <a:t>Action</a:t>
            </a:r>
          </a:p>
        </p:txBody>
      </p:sp>
      <p:pic>
        <p:nvPicPr>
          <p:cNvPr id="75" name="Grafik 74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6263" y="4951960"/>
            <a:ext cx="862725" cy="23115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4" name="Gerade Verbindung mit Pfeil 83"/>
          <p:cNvCxnSpPr>
            <a:cxnSpLocks noChangeShapeType="1"/>
          </p:cNvCxnSpPr>
          <p:nvPr/>
        </p:nvCxnSpPr>
        <p:spPr bwMode="auto">
          <a:xfrm flipH="1">
            <a:off x="4597598" y="5366718"/>
            <a:ext cx="354012" cy="2301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Gerade Verbindung mit Pfeil 86"/>
          <p:cNvCxnSpPr>
            <a:cxnSpLocks noChangeShapeType="1"/>
          </p:cNvCxnSpPr>
          <p:nvPr/>
        </p:nvCxnSpPr>
        <p:spPr bwMode="auto">
          <a:xfrm>
            <a:off x="6247010" y="5385768"/>
            <a:ext cx="381000" cy="21113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 descr="File:R. A. Fische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2552700" cy="310515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2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7" grpId="0" animBg="1"/>
      <p:bldP spid="40" grpId="0" animBg="1"/>
      <p:bldP spid="41" grpId="0" animBg="1"/>
      <p:bldP spid="66" grpId="0" animBg="1"/>
      <p:bldP spid="67" grpId="0" animBg="1"/>
      <p:bldP spid="68" grpId="0" animBg="1"/>
      <p:bldP spid="69" grpId="0" animBg="1"/>
      <p:bldP spid="7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Confidence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Intervals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MLE</a:t>
            </a:r>
            <a:endParaRPr lang="de-DE" altLang="de-DE" sz="4000" dirty="0" smtClean="0"/>
          </a:p>
        </p:txBody>
      </p:sp>
      <p:pic>
        <p:nvPicPr>
          <p:cNvPr id="3" name="Grafik 2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492" y="1691973"/>
            <a:ext cx="2012409" cy="2078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722" y="3090732"/>
            <a:ext cx="705308" cy="2077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2479" y="3068960"/>
            <a:ext cx="4169123" cy="27005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043" y="3627084"/>
            <a:ext cx="5039995" cy="7678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9632" y="2062616"/>
            <a:ext cx="2488622" cy="2488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376" y="2414103"/>
            <a:ext cx="2902619" cy="3321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0349" y="2041465"/>
            <a:ext cx="3525104" cy="27001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4788557"/>
            <a:ext cx="3402015" cy="24895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2474" y="5160152"/>
            <a:ext cx="3214843" cy="6223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5579" y="4725144"/>
            <a:ext cx="1804300" cy="33223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123" y="5998766"/>
            <a:ext cx="4043606" cy="26998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1739" y="5733256"/>
            <a:ext cx="1887355" cy="7676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64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Grp="1" noChangeArrowheads="1"/>
          </p:cNvSpPr>
          <p:nvPr>
            <p:ph type="title"/>
          </p:nvPr>
        </p:nvSpPr>
        <p:spPr>
          <a:xfrm>
            <a:off x="395288" y="2781300"/>
            <a:ext cx="8489950" cy="792163"/>
          </a:xfrm>
        </p:spPr>
        <p:txBody>
          <a:bodyPr/>
          <a:lstStyle/>
          <a:p>
            <a:pPr algn="ctr" eaLnBrk="1" hangingPunct="1"/>
            <a:r>
              <a:rPr lang="de-DE" altLang="de-DE" sz="4800" dirty="0" smtClean="0"/>
              <a:t>Maximum a-posteriori</a:t>
            </a:r>
            <a:endParaRPr lang="de-DE" altLang="de-DE" sz="6600" dirty="0" smtClean="0"/>
          </a:p>
        </p:txBody>
      </p:sp>
    </p:spTree>
    <p:extLst>
      <p:ext uri="{BB962C8B-B14F-4D97-AF65-F5344CB8AC3E}">
        <p14:creationId xmlns:p14="http://schemas.microsoft.com/office/powerpoint/2010/main" val="1608319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The Maximum a-posteriori </a:t>
            </a:r>
            <a:r>
              <a:rPr lang="de-DE" altLang="de-DE" dirty="0" err="1" smtClean="0"/>
              <a:t>Estimator</a:t>
            </a:r>
            <a:endParaRPr lang="de-DE" altLang="de-DE" sz="4000" dirty="0" smtClean="0"/>
          </a:p>
        </p:txBody>
      </p:sp>
      <p:pic>
        <p:nvPicPr>
          <p:cNvPr id="35" name="Grafik 3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2" y="5366422"/>
            <a:ext cx="2562407" cy="18635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984" y="4581128"/>
            <a:ext cx="3707542" cy="24857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5361" y="3432658"/>
            <a:ext cx="5782903" cy="26986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6266" y="4869160"/>
            <a:ext cx="6380738" cy="49723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70" y="2348880"/>
            <a:ext cx="3141995" cy="2071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4462" y="1628800"/>
            <a:ext cx="2052757" cy="24881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0283" y="1956046"/>
            <a:ext cx="2861419" cy="24881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3149273"/>
            <a:ext cx="2812370" cy="24811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5881" y="1956046"/>
            <a:ext cx="2488622" cy="24886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977" y="5522714"/>
            <a:ext cx="3811527" cy="24855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8174" y="5826433"/>
            <a:ext cx="6734186" cy="49726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Grafik 44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7126" y="6230517"/>
            <a:ext cx="2888538" cy="18635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Grafik 52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176" y="1628800"/>
            <a:ext cx="3442418" cy="2488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4475" y="2654716"/>
            <a:ext cx="5844305" cy="26983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970" y="4052459"/>
            <a:ext cx="2790592" cy="24805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5755" y="3855048"/>
            <a:ext cx="2362591" cy="64287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2690" y="4178308"/>
            <a:ext cx="2623880" cy="22621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2466" y="4456821"/>
            <a:ext cx="621537" cy="24861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6525343"/>
            <a:ext cx="5903081" cy="26967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0585" y="6544915"/>
            <a:ext cx="2236962" cy="24855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862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Grp="1" noChangeArrowheads="1"/>
          </p:cNvSpPr>
          <p:nvPr>
            <p:ph type="title"/>
          </p:nvPr>
        </p:nvSpPr>
        <p:spPr>
          <a:xfrm>
            <a:off x="395288" y="2781300"/>
            <a:ext cx="8489950" cy="792163"/>
          </a:xfrm>
        </p:spPr>
        <p:txBody>
          <a:bodyPr/>
          <a:lstStyle/>
          <a:p>
            <a:pPr algn="ctr" eaLnBrk="1" hangingPunct="1"/>
            <a:r>
              <a:rPr lang="de-DE" altLang="de-DE" sz="4800" dirty="0" smtClean="0"/>
              <a:t>Minimum </a:t>
            </a:r>
            <a:r>
              <a:rPr lang="de-DE" altLang="de-DE" sz="4800" dirty="0" err="1" smtClean="0"/>
              <a:t>variance</a:t>
            </a:r>
            <a:r>
              <a:rPr lang="de-DE" altLang="de-DE" sz="4800" dirty="0" smtClean="0"/>
              <a:t> </a:t>
            </a:r>
            <a:r>
              <a:rPr lang="de-DE" altLang="de-DE" sz="4800" dirty="0" err="1" smtClean="0"/>
              <a:t>unbiased</a:t>
            </a:r>
            <a:endParaRPr lang="de-DE" altLang="de-DE" sz="6600" dirty="0" smtClean="0"/>
          </a:p>
        </p:txBody>
      </p:sp>
    </p:spTree>
    <p:extLst>
      <p:ext uri="{BB962C8B-B14F-4D97-AF65-F5344CB8AC3E}">
        <p14:creationId xmlns:p14="http://schemas.microsoft.com/office/powerpoint/2010/main" val="1608319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/>
          <p:cNvSpPr>
            <a:spLocks noGrp="1" noChangeArrowheads="1"/>
          </p:cNvSpPr>
          <p:nvPr>
            <p:ph type="title"/>
          </p:nvPr>
        </p:nvSpPr>
        <p:spPr>
          <a:xfrm>
            <a:off x="179512" y="764704"/>
            <a:ext cx="8489950" cy="576263"/>
          </a:xfrm>
        </p:spPr>
        <p:txBody>
          <a:bodyPr/>
          <a:lstStyle/>
          <a:p>
            <a:pPr eaLnBrk="1" hangingPunct="1"/>
            <a:r>
              <a:rPr lang="de-DE" altLang="de-DE" smtClean="0"/>
              <a:t>Parametric Estimation Methods Overview</a:t>
            </a:r>
            <a:endParaRPr lang="de-DE" altLang="de-DE" sz="4000" smtClean="0"/>
          </a:p>
        </p:txBody>
      </p:sp>
      <p:pic>
        <p:nvPicPr>
          <p:cNvPr id="6" name="Grafik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888" y="1917502"/>
            <a:ext cx="2880320" cy="28854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296" y="1961924"/>
            <a:ext cx="3256919" cy="24890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639" y="2884328"/>
            <a:ext cx="2967312" cy="2886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888" y="3787869"/>
            <a:ext cx="3111363" cy="34570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639" y="4745745"/>
            <a:ext cx="2103632" cy="34570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888" y="5747165"/>
            <a:ext cx="4149640" cy="28874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296" y="2911604"/>
            <a:ext cx="4128509" cy="2700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296" y="3805590"/>
            <a:ext cx="4128086" cy="27006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8640" y="4794133"/>
            <a:ext cx="4688603" cy="24893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7" name="Grafik 5126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2309" y="5711397"/>
            <a:ext cx="3255467" cy="26994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6" name="Grafik 5125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8788" y="6011259"/>
            <a:ext cx="2261537" cy="20785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8912" y="2275749"/>
            <a:ext cx="4113037" cy="1750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8" name="Grafik 5127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4372" y="2453237"/>
            <a:ext cx="3179308" cy="1750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8912" y="3184585"/>
            <a:ext cx="2960517" cy="1750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Grafik 45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6940" y="3369643"/>
            <a:ext cx="3572413" cy="1749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Grafik 46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4244" y="4106206"/>
            <a:ext cx="3718884" cy="17500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Grafik 48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5328" y="4300458"/>
            <a:ext cx="4330649" cy="17497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0" name="Grafik 5119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2951" y="4484902"/>
            <a:ext cx="3615887" cy="18984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4" name="Grafik 53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117" y="5083458"/>
            <a:ext cx="4113037" cy="1750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Grafik 61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292" y="5280252"/>
            <a:ext cx="3383787" cy="1750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Grafik 52" descr="TP_tmp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4997" y="5466229"/>
            <a:ext cx="3062646" cy="1750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Grafik 58" descr="TP_tmp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4244" y="6254693"/>
            <a:ext cx="4113037" cy="1750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Grafik 60" descr="TP_tmp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6254" y="6443539"/>
            <a:ext cx="1618925" cy="1750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21995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Grp="1" noChangeArrowheads="1"/>
          </p:cNvSpPr>
          <p:nvPr>
            <p:ph type="title"/>
          </p:nvPr>
        </p:nvSpPr>
        <p:spPr>
          <a:xfrm>
            <a:off x="395288" y="2781300"/>
            <a:ext cx="8489950" cy="792163"/>
          </a:xfrm>
        </p:spPr>
        <p:txBody>
          <a:bodyPr/>
          <a:lstStyle/>
          <a:p>
            <a:pPr algn="ctr" eaLnBrk="1" hangingPunct="1"/>
            <a:r>
              <a:rPr lang="de-DE" altLang="de-DE" sz="4800" dirty="0" err="1" smtClean="0"/>
              <a:t>Which</a:t>
            </a:r>
            <a:r>
              <a:rPr lang="de-DE" altLang="de-DE" sz="4800" dirty="0" smtClean="0"/>
              <a:t> </a:t>
            </a:r>
            <a:r>
              <a:rPr lang="de-DE" altLang="de-DE" sz="4800" dirty="0" err="1" smtClean="0"/>
              <a:t>estimator</a:t>
            </a:r>
            <a:r>
              <a:rPr lang="de-DE" altLang="de-DE" sz="4800" dirty="0" smtClean="0"/>
              <a:t> </a:t>
            </a:r>
            <a:r>
              <a:rPr lang="de-DE" altLang="de-DE" sz="4800" dirty="0" err="1" smtClean="0"/>
              <a:t>is</a:t>
            </a:r>
            <a:r>
              <a:rPr lang="de-DE" altLang="de-DE" sz="4800" dirty="0" smtClean="0"/>
              <a:t> </a:t>
            </a:r>
            <a:r>
              <a:rPr lang="de-DE" altLang="de-DE" sz="4800" dirty="0" err="1" smtClean="0"/>
              <a:t>best</a:t>
            </a:r>
            <a:r>
              <a:rPr lang="de-DE" altLang="de-DE" sz="4800" dirty="0" smtClean="0"/>
              <a:t>?</a:t>
            </a:r>
            <a:br>
              <a:rPr lang="de-DE" altLang="de-DE" sz="4800" dirty="0" smtClean="0"/>
            </a:br>
            <a:r>
              <a:rPr lang="de-DE" altLang="de-DE" sz="3200" i="1" dirty="0" smtClean="0"/>
              <a:t>A Paradox</a:t>
            </a:r>
            <a:endParaRPr lang="de-DE" altLang="de-DE" sz="6600" i="1" dirty="0" smtClean="0"/>
          </a:p>
        </p:txBody>
      </p:sp>
    </p:spTree>
    <p:extLst>
      <p:ext uri="{BB962C8B-B14F-4D97-AF65-F5344CB8AC3E}">
        <p14:creationId xmlns:p14="http://schemas.microsoft.com/office/powerpoint/2010/main" val="1607218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692696"/>
            <a:ext cx="8489950" cy="648072"/>
          </a:xfrm>
        </p:spPr>
        <p:txBody>
          <a:bodyPr/>
          <a:lstStyle/>
          <a:p>
            <a:pPr eaLnBrk="1" hangingPunct="1"/>
            <a:r>
              <a:rPr lang="de-DE" sz="2800" dirty="0" err="1"/>
              <a:t>Occam‘s</a:t>
            </a:r>
            <a:r>
              <a:rPr lang="de-DE" sz="2800" dirty="0"/>
              <a:t> </a:t>
            </a:r>
            <a:r>
              <a:rPr lang="de-DE" sz="2800" dirty="0" err="1"/>
              <a:t>razor</a:t>
            </a:r>
            <a:r>
              <a:rPr lang="de-DE" sz="2800" dirty="0"/>
              <a:t> (semi-quantitative </a:t>
            </a:r>
            <a:r>
              <a:rPr lang="de-DE" sz="2800" dirty="0" err="1"/>
              <a:t>version</a:t>
            </a:r>
            <a:r>
              <a:rPr lang="de-DE" sz="2800" dirty="0"/>
              <a:t>)</a:t>
            </a:r>
            <a:endParaRPr lang="de-DE" dirty="0" smtClean="0"/>
          </a:p>
        </p:txBody>
      </p:sp>
      <p:grpSp>
        <p:nvGrpSpPr>
          <p:cNvPr id="11" name="Gruppieren 10"/>
          <p:cNvGrpSpPr/>
          <p:nvPr/>
        </p:nvGrpSpPr>
        <p:grpSpPr>
          <a:xfrm>
            <a:off x="1082934" y="1772816"/>
            <a:ext cx="593466" cy="3505200"/>
            <a:chOff x="1082934" y="2514600"/>
            <a:chExt cx="593466" cy="3505200"/>
          </a:xfrm>
        </p:grpSpPr>
        <p:cxnSp>
          <p:nvCxnSpPr>
            <p:cNvPr id="28" name="Gerade Verbindung mit Pfeil 27"/>
            <p:cNvCxnSpPr/>
            <p:nvPr/>
          </p:nvCxnSpPr>
          <p:spPr bwMode="auto">
            <a:xfrm flipV="1">
              <a:off x="1676400" y="2514600"/>
              <a:ext cx="0" cy="35052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feld 9"/>
            <p:cNvSpPr txBox="1"/>
            <p:nvPr/>
          </p:nvSpPr>
          <p:spPr>
            <a:xfrm rot="16200000">
              <a:off x="582544" y="3091190"/>
              <a:ext cx="152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err="1" smtClean="0">
                  <a:solidFill>
                    <a:srgbClr val="000000"/>
                  </a:solidFill>
                </a:rPr>
                <a:t>error</a:t>
              </a:r>
              <a:endParaRPr lang="de-DE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676400" y="5278016"/>
            <a:ext cx="6400800" cy="523220"/>
            <a:chOff x="1676400" y="6019800"/>
            <a:chExt cx="6400800" cy="523220"/>
          </a:xfrm>
        </p:grpSpPr>
        <p:cxnSp>
          <p:nvCxnSpPr>
            <p:cNvPr id="5" name="Gerade Verbindung mit Pfeil 4"/>
            <p:cNvCxnSpPr/>
            <p:nvPr/>
          </p:nvCxnSpPr>
          <p:spPr bwMode="auto">
            <a:xfrm>
              <a:off x="1676400" y="6019800"/>
              <a:ext cx="5867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Textfeld 29"/>
            <p:cNvSpPr txBox="1"/>
            <p:nvPr/>
          </p:nvSpPr>
          <p:spPr>
            <a:xfrm>
              <a:off x="3276600" y="6019800"/>
              <a:ext cx="480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err="1" smtClean="0">
                  <a:solidFill>
                    <a:srgbClr val="000000"/>
                  </a:solidFill>
                </a:rPr>
                <a:t>model</a:t>
              </a:r>
              <a:r>
                <a:rPr lang="de-DE" sz="2800" dirty="0" smtClean="0">
                  <a:solidFill>
                    <a:srgbClr val="000000"/>
                  </a:solidFill>
                </a:rPr>
                <a:t> </a:t>
              </a:r>
              <a:r>
                <a:rPr lang="de-DE" sz="2800" dirty="0" err="1" smtClean="0">
                  <a:solidFill>
                    <a:srgbClr val="000000"/>
                  </a:solidFill>
                </a:rPr>
                <a:t>complexity</a:t>
              </a:r>
              <a:endParaRPr lang="de-DE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410200" y="2619562"/>
            <a:ext cx="1524000" cy="2111449"/>
            <a:chOff x="5410200" y="3361346"/>
            <a:chExt cx="1524000" cy="2111449"/>
          </a:xfrm>
        </p:grpSpPr>
        <p:sp>
          <p:nvSpPr>
            <p:cNvPr id="44" name="Textfeld 43"/>
            <p:cNvSpPr txBox="1"/>
            <p:nvPr/>
          </p:nvSpPr>
          <p:spPr>
            <a:xfrm>
              <a:off x="5410200" y="4343400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 smtClean="0">
                  <a:solidFill>
                    <a:srgbClr val="000000"/>
                  </a:solidFill>
                </a:rPr>
                <a:t>overfitting</a:t>
              </a:r>
              <a:endParaRPr lang="de-DE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6248400" y="3361346"/>
              <a:ext cx="304800" cy="2111449"/>
              <a:chOff x="6248400" y="3361346"/>
              <a:chExt cx="304800" cy="2111449"/>
            </a:xfrm>
          </p:grpSpPr>
          <p:cxnSp>
            <p:nvCxnSpPr>
              <p:cNvPr id="49" name="Gerade Verbindung mit Pfeil 48"/>
              <p:cNvCxnSpPr/>
              <p:nvPr/>
            </p:nvCxnSpPr>
            <p:spPr bwMode="auto">
              <a:xfrm flipV="1">
                <a:off x="6248400" y="3361346"/>
                <a:ext cx="228600" cy="9144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Gerade Verbindung mit Pfeil 51"/>
              <p:cNvCxnSpPr/>
              <p:nvPr/>
            </p:nvCxnSpPr>
            <p:spPr bwMode="auto">
              <a:xfrm>
                <a:off x="6248400" y="4580546"/>
                <a:ext cx="304800" cy="89224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6" name="Gruppieren 5"/>
          <p:cNvGrpSpPr/>
          <p:nvPr/>
        </p:nvGrpSpPr>
        <p:grpSpPr>
          <a:xfrm>
            <a:off x="1905000" y="2677316"/>
            <a:ext cx="1524000" cy="1872454"/>
            <a:chOff x="1905000" y="3419100"/>
            <a:chExt cx="1524000" cy="1872454"/>
          </a:xfrm>
        </p:grpSpPr>
        <p:sp>
          <p:nvSpPr>
            <p:cNvPr id="43" name="Textfeld 42"/>
            <p:cNvSpPr txBox="1"/>
            <p:nvPr/>
          </p:nvSpPr>
          <p:spPr>
            <a:xfrm>
              <a:off x="1905000" y="4953000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 smtClean="0">
                  <a:solidFill>
                    <a:srgbClr val="000000"/>
                  </a:solidFill>
                </a:rPr>
                <a:t>underfitting</a:t>
              </a:r>
              <a:endParaRPr lang="de-DE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Gerade Verbindung mit Pfeil 44"/>
            <p:cNvCxnSpPr/>
            <p:nvPr/>
          </p:nvCxnSpPr>
          <p:spPr bwMode="auto">
            <a:xfrm flipH="1" flipV="1">
              <a:off x="2514600" y="3962400"/>
              <a:ext cx="96140" cy="10099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mit Pfeil 54"/>
            <p:cNvCxnSpPr/>
            <p:nvPr/>
          </p:nvCxnSpPr>
          <p:spPr bwMode="auto">
            <a:xfrm flipH="1" flipV="1">
              <a:off x="2209800" y="3419100"/>
              <a:ext cx="172340" cy="15532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uppieren 7"/>
          <p:cNvGrpSpPr/>
          <p:nvPr/>
        </p:nvGrpSpPr>
        <p:grpSpPr>
          <a:xfrm>
            <a:off x="2971800" y="1772816"/>
            <a:ext cx="1524000" cy="1600201"/>
            <a:chOff x="2971800" y="2514600"/>
            <a:chExt cx="1524000" cy="1600201"/>
          </a:xfrm>
        </p:grpSpPr>
        <p:sp>
          <p:nvSpPr>
            <p:cNvPr id="60" name="Textfeld 59"/>
            <p:cNvSpPr txBox="1"/>
            <p:nvPr/>
          </p:nvSpPr>
          <p:spPr>
            <a:xfrm>
              <a:off x="2971800" y="2514600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000000"/>
                  </a:solidFill>
                </a:rPr>
                <a:t>b</a:t>
              </a:r>
              <a:r>
                <a:rPr lang="de-DE" sz="1600" dirty="0" err="1" smtClean="0">
                  <a:solidFill>
                    <a:srgbClr val="000000"/>
                  </a:solidFill>
                </a:rPr>
                <a:t>est</a:t>
              </a:r>
              <a:r>
                <a:rPr lang="de-DE" sz="1600" dirty="0" smtClean="0">
                  <a:solidFill>
                    <a:srgbClr val="000000"/>
                  </a:solidFill>
                </a:rPr>
                <a:t> fit</a:t>
              </a:r>
              <a:endParaRPr lang="de-DE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61" name="Gerade Verbindung mit Pfeil 60"/>
            <p:cNvCxnSpPr/>
            <p:nvPr/>
          </p:nvCxnSpPr>
          <p:spPr bwMode="auto">
            <a:xfrm>
              <a:off x="3733800" y="2853154"/>
              <a:ext cx="152400" cy="126164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" name="Gruppieren 1"/>
          <p:cNvGrpSpPr/>
          <p:nvPr/>
        </p:nvGrpSpPr>
        <p:grpSpPr>
          <a:xfrm>
            <a:off x="2335826" y="1869527"/>
            <a:ext cx="4794740" cy="1615579"/>
            <a:chOff x="2335826" y="2611311"/>
            <a:chExt cx="4794740" cy="1615579"/>
          </a:xfrm>
        </p:grpSpPr>
        <p:sp>
          <p:nvSpPr>
            <p:cNvPr id="38" name="Freihandform 37"/>
            <p:cNvSpPr/>
            <p:nvPr/>
          </p:nvSpPr>
          <p:spPr>
            <a:xfrm>
              <a:off x="2335826" y="2611311"/>
              <a:ext cx="4794740" cy="1615579"/>
            </a:xfrm>
            <a:custGeom>
              <a:avLst/>
              <a:gdLst>
                <a:gd name="connsiteX0" fmla="*/ 0 w 5011616"/>
                <a:gd name="connsiteY0" fmla="*/ 0 h 2989385"/>
                <a:gd name="connsiteX1" fmla="*/ 1459523 w 5011616"/>
                <a:gd name="connsiteY1" fmla="*/ 2031023 h 2989385"/>
                <a:gd name="connsiteX2" fmla="*/ 5011616 w 5011616"/>
                <a:gd name="connsiteY2" fmla="*/ 2989385 h 2989385"/>
                <a:gd name="connsiteX3" fmla="*/ 5011616 w 5011616"/>
                <a:gd name="connsiteY3" fmla="*/ 2989385 h 2989385"/>
                <a:gd name="connsiteX0" fmla="*/ 0 w 5149610"/>
                <a:gd name="connsiteY0" fmla="*/ 0 h 2989385"/>
                <a:gd name="connsiteX1" fmla="*/ 1459523 w 5149610"/>
                <a:gd name="connsiteY1" fmla="*/ 2031023 h 2989385"/>
                <a:gd name="connsiteX2" fmla="*/ 4842423 w 5149610"/>
                <a:gd name="connsiteY2" fmla="*/ 471404 h 2989385"/>
                <a:gd name="connsiteX3" fmla="*/ 5011616 w 5149610"/>
                <a:gd name="connsiteY3" fmla="*/ 2989385 h 2989385"/>
                <a:gd name="connsiteX4" fmla="*/ 5011616 w 5149610"/>
                <a:gd name="connsiteY4" fmla="*/ 2989385 h 2989385"/>
                <a:gd name="connsiteX0" fmla="*/ 0 w 5149610"/>
                <a:gd name="connsiteY0" fmla="*/ 0 h 2989385"/>
                <a:gd name="connsiteX1" fmla="*/ 1459523 w 5149610"/>
                <a:gd name="connsiteY1" fmla="*/ 2031023 h 2989385"/>
                <a:gd name="connsiteX2" fmla="*/ 4842423 w 5149610"/>
                <a:gd name="connsiteY2" fmla="*/ 471404 h 2989385"/>
                <a:gd name="connsiteX3" fmla="*/ 5011616 w 5149610"/>
                <a:gd name="connsiteY3" fmla="*/ 2989385 h 2989385"/>
                <a:gd name="connsiteX0" fmla="*/ 0 w 4842423"/>
                <a:gd name="connsiteY0" fmla="*/ 0 h 2033526"/>
                <a:gd name="connsiteX1" fmla="*/ 1459523 w 4842423"/>
                <a:gd name="connsiteY1" fmla="*/ 2031023 h 2033526"/>
                <a:gd name="connsiteX2" fmla="*/ 4842423 w 4842423"/>
                <a:gd name="connsiteY2" fmla="*/ 471404 h 2033526"/>
                <a:gd name="connsiteX0" fmla="*/ 0 w 4772413"/>
                <a:gd name="connsiteY0" fmla="*/ 0 h 2031891"/>
                <a:gd name="connsiteX1" fmla="*/ 1459523 w 4772413"/>
                <a:gd name="connsiteY1" fmla="*/ 2031023 h 2031891"/>
                <a:gd name="connsiteX2" fmla="*/ 4772413 w 4772413"/>
                <a:gd name="connsiteY2" fmla="*/ 287441 h 2031891"/>
                <a:gd name="connsiteX0" fmla="*/ 0 w 4772413"/>
                <a:gd name="connsiteY0" fmla="*/ 0 h 2032262"/>
                <a:gd name="connsiteX1" fmla="*/ 1459523 w 4772413"/>
                <a:gd name="connsiteY1" fmla="*/ 2031023 h 2032262"/>
                <a:gd name="connsiteX2" fmla="*/ 4772413 w 4772413"/>
                <a:gd name="connsiteY2" fmla="*/ 287441 h 2032262"/>
                <a:gd name="connsiteX0" fmla="*/ 0 w 4772413"/>
                <a:gd name="connsiteY0" fmla="*/ 0 h 2112680"/>
                <a:gd name="connsiteX1" fmla="*/ 1582042 w 4772413"/>
                <a:gd name="connsiteY1" fmla="*/ 2111508 h 2112680"/>
                <a:gd name="connsiteX2" fmla="*/ 4772413 w 4772413"/>
                <a:gd name="connsiteY2" fmla="*/ 287441 h 211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2413" h="2112680">
                  <a:moveTo>
                    <a:pt x="0" y="0"/>
                  </a:moveTo>
                  <a:cubicBezTo>
                    <a:pt x="312127" y="766396"/>
                    <a:pt x="786640" y="2063601"/>
                    <a:pt x="1582042" y="2111508"/>
                  </a:cubicBezTo>
                  <a:cubicBezTo>
                    <a:pt x="2377444" y="2159415"/>
                    <a:pt x="4189149" y="725591"/>
                    <a:pt x="4772413" y="287441"/>
                  </a:cubicBezTo>
                </a:path>
              </a:pathLst>
            </a:custGeom>
            <a:ln w="25400">
              <a:solidFill>
                <a:schemeClr val="accent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64" name="Textfeld 63"/>
            <p:cNvSpPr txBox="1"/>
            <p:nvPr/>
          </p:nvSpPr>
          <p:spPr>
            <a:xfrm rot="20062400">
              <a:off x="4495800" y="3265586"/>
              <a:ext cx="243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004359"/>
                  </a:solidFill>
                </a:rPr>
                <a:t>g</a:t>
              </a:r>
              <a:r>
                <a:rPr lang="de-DE" sz="1600" dirty="0" err="1" smtClean="0">
                  <a:solidFill>
                    <a:srgbClr val="004359"/>
                  </a:solidFill>
                </a:rPr>
                <a:t>eneralization</a:t>
              </a:r>
              <a:r>
                <a:rPr lang="de-DE" sz="1600" dirty="0" smtClean="0">
                  <a:solidFill>
                    <a:srgbClr val="004359"/>
                  </a:solidFill>
                </a:rPr>
                <a:t> </a:t>
              </a:r>
              <a:r>
                <a:rPr lang="de-DE" sz="1600" dirty="0" err="1" smtClean="0">
                  <a:solidFill>
                    <a:srgbClr val="004359"/>
                  </a:solidFill>
                </a:rPr>
                <a:t>error</a:t>
              </a:r>
              <a:endParaRPr lang="de-DE" sz="1600" dirty="0">
                <a:solidFill>
                  <a:srgbClr val="004359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981200" y="1849017"/>
            <a:ext cx="5263662" cy="3168162"/>
            <a:chOff x="1981200" y="2590801"/>
            <a:chExt cx="5263662" cy="3168162"/>
          </a:xfrm>
        </p:grpSpPr>
        <p:sp>
          <p:nvSpPr>
            <p:cNvPr id="4100" name="Freihandform 4099"/>
            <p:cNvSpPr/>
            <p:nvPr/>
          </p:nvSpPr>
          <p:spPr>
            <a:xfrm>
              <a:off x="1981200" y="2590801"/>
              <a:ext cx="5263662" cy="3168162"/>
            </a:xfrm>
            <a:custGeom>
              <a:avLst/>
              <a:gdLst>
                <a:gd name="connsiteX0" fmla="*/ 0 w 5011616"/>
                <a:gd name="connsiteY0" fmla="*/ 0 h 2989385"/>
                <a:gd name="connsiteX1" fmla="*/ 1459523 w 5011616"/>
                <a:gd name="connsiteY1" fmla="*/ 2031023 h 2989385"/>
                <a:gd name="connsiteX2" fmla="*/ 5011616 w 5011616"/>
                <a:gd name="connsiteY2" fmla="*/ 2989385 h 2989385"/>
                <a:gd name="connsiteX3" fmla="*/ 5011616 w 5011616"/>
                <a:gd name="connsiteY3" fmla="*/ 2989385 h 298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1616" h="2989385">
                  <a:moveTo>
                    <a:pt x="0" y="0"/>
                  </a:moveTo>
                  <a:cubicBezTo>
                    <a:pt x="312127" y="766396"/>
                    <a:pt x="624254" y="1532792"/>
                    <a:pt x="1459523" y="2031023"/>
                  </a:cubicBezTo>
                  <a:cubicBezTo>
                    <a:pt x="2294792" y="2529254"/>
                    <a:pt x="5011616" y="2989385"/>
                    <a:pt x="5011616" y="2989385"/>
                  </a:cubicBezTo>
                  <a:lnTo>
                    <a:pt x="5011616" y="2989385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65" name="Textfeld 64"/>
            <p:cNvSpPr txBox="1"/>
            <p:nvPr/>
          </p:nvSpPr>
          <p:spPr>
            <a:xfrm rot="715655">
              <a:off x="4394079" y="5390192"/>
              <a:ext cx="243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 smtClean="0">
                  <a:solidFill>
                    <a:srgbClr val="7FA1AC"/>
                  </a:solidFill>
                </a:rPr>
                <a:t>training</a:t>
              </a:r>
              <a:r>
                <a:rPr lang="de-DE" sz="1600" dirty="0" smtClean="0">
                  <a:solidFill>
                    <a:srgbClr val="7FA1AC"/>
                  </a:solidFill>
                </a:rPr>
                <a:t> </a:t>
              </a:r>
              <a:r>
                <a:rPr lang="de-DE" sz="1600" dirty="0" err="1" smtClean="0">
                  <a:solidFill>
                    <a:srgbClr val="7FA1AC"/>
                  </a:solidFill>
                </a:rPr>
                <a:t>error</a:t>
              </a:r>
              <a:endParaRPr lang="de-DE" sz="1600" dirty="0">
                <a:solidFill>
                  <a:srgbClr val="7FA1AC"/>
                </a:solidFill>
              </a:endParaRPr>
            </a:p>
          </p:txBody>
        </p:sp>
      </p:grpSp>
      <p:pic>
        <p:nvPicPr>
          <p:cNvPr id="27" name="Picture 2" descr="Datei:William of Ockh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88803"/>
            <a:ext cx="1296144" cy="17265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Inhaltsplatzhalter 2"/>
          <p:cNvSpPr txBox="1">
            <a:spLocks/>
          </p:cNvSpPr>
          <p:nvPr/>
        </p:nvSpPr>
        <p:spPr bwMode="auto">
          <a:xfrm>
            <a:off x="611560" y="6021288"/>
            <a:ext cx="7776864" cy="50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de-DE" altLang="de-DE" b="1" i="1" dirty="0" err="1" smtClean="0">
                <a:solidFill>
                  <a:srgbClr val="003366"/>
                </a:solidFill>
              </a:rPr>
              <a:t>Which</a:t>
            </a:r>
            <a:r>
              <a:rPr lang="de-DE" altLang="de-DE" b="1" i="1" dirty="0" smtClean="0">
                <a:solidFill>
                  <a:srgbClr val="003366"/>
                </a:solidFill>
              </a:rPr>
              <a:t> </a:t>
            </a:r>
            <a:r>
              <a:rPr lang="de-DE" altLang="de-DE" b="1" i="1" dirty="0" err="1" smtClean="0">
                <a:solidFill>
                  <a:srgbClr val="003366"/>
                </a:solidFill>
              </a:rPr>
              <a:t>estimator</a:t>
            </a:r>
            <a:r>
              <a:rPr lang="de-DE" altLang="de-DE" b="1" i="1" dirty="0" smtClean="0">
                <a:solidFill>
                  <a:srgbClr val="003366"/>
                </a:solidFill>
              </a:rPr>
              <a:t> </a:t>
            </a:r>
            <a:r>
              <a:rPr lang="de-DE" altLang="de-DE" b="1" i="1" dirty="0" err="1" smtClean="0">
                <a:solidFill>
                  <a:srgbClr val="003366"/>
                </a:solidFill>
              </a:rPr>
              <a:t>is</a:t>
            </a:r>
            <a:r>
              <a:rPr lang="de-DE" altLang="de-DE" b="1" i="1" dirty="0" smtClean="0">
                <a:solidFill>
                  <a:srgbClr val="003366"/>
                </a:solidFill>
              </a:rPr>
              <a:t> </a:t>
            </a:r>
            <a:r>
              <a:rPr lang="de-DE" altLang="de-DE" b="1" i="1" dirty="0" err="1" smtClean="0">
                <a:solidFill>
                  <a:srgbClr val="003366"/>
                </a:solidFill>
              </a:rPr>
              <a:t>best</a:t>
            </a:r>
            <a:r>
              <a:rPr lang="de-DE" altLang="de-DE" b="1" i="1" dirty="0" smtClean="0">
                <a:solidFill>
                  <a:srgbClr val="003366"/>
                </a:solidFill>
              </a:rPr>
              <a:t>?</a:t>
            </a:r>
            <a:endParaRPr lang="de-DE" altLang="de-DE" sz="2000" b="1" i="1" dirty="0" smtClean="0">
              <a:solidFill>
                <a:srgbClr val="003366"/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6774904" y="3212976"/>
            <a:ext cx="1181472" cy="1037788"/>
            <a:chOff x="6774904" y="3076763"/>
            <a:chExt cx="1181472" cy="1208124"/>
          </a:xfrm>
        </p:grpSpPr>
        <p:sp>
          <p:nvSpPr>
            <p:cNvPr id="34" name="Freihandform 33"/>
            <p:cNvSpPr/>
            <p:nvPr/>
          </p:nvSpPr>
          <p:spPr>
            <a:xfrm>
              <a:off x="6835371" y="3083131"/>
              <a:ext cx="1082096" cy="1201756"/>
            </a:xfrm>
            <a:custGeom>
              <a:avLst/>
              <a:gdLst>
                <a:gd name="connsiteX0" fmla="*/ 0 w 2751746"/>
                <a:gd name="connsiteY0" fmla="*/ 2692298 h 2692298"/>
                <a:gd name="connsiteX1" fmla="*/ 179461 w 2751746"/>
                <a:gd name="connsiteY1" fmla="*/ 2025726 h 2692298"/>
                <a:gd name="connsiteX2" fmla="*/ 384561 w 2751746"/>
                <a:gd name="connsiteY2" fmla="*/ 2316283 h 2692298"/>
                <a:gd name="connsiteX3" fmla="*/ 512747 w 2751746"/>
                <a:gd name="connsiteY3" fmla="*/ 2367558 h 2692298"/>
                <a:gd name="connsiteX4" fmla="*/ 623843 w 2751746"/>
                <a:gd name="connsiteY4" fmla="*/ 1940268 h 2692298"/>
                <a:gd name="connsiteX5" fmla="*/ 769121 w 2751746"/>
                <a:gd name="connsiteY5" fmla="*/ 1581345 h 2692298"/>
                <a:gd name="connsiteX6" fmla="*/ 999858 w 2751746"/>
                <a:gd name="connsiteY6" fmla="*/ 1410429 h 2692298"/>
                <a:gd name="connsiteX7" fmla="*/ 1196411 w 2751746"/>
                <a:gd name="connsiteY7" fmla="*/ 1034414 h 2692298"/>
                <a:gd name="connsiteX8" fmla="*/ 1367327 w 2751746"/>
                <a:gd name="connsiteY8" fmla="*/ 1094234 h 2692298"/>
                <a:gd name="connsiteX9" fmla="*/ 1495514 w 2751746"/>
                <a:gd name="connsiteY9" fmla="*/ 1154055 h 2692298"/>
                <a:gd name="connsiteX10" fmla="*/ 1606609 w 2751746"/>
                <a:gd name="connsiteY10" fmla="*/ 786586 h 2692298"/>
                <a:gd name="connsiteX11" fmla="*/ 1726250 w 2751746"/>
                <a:gd name="connsiteY11" fmla="*/ 564395 h 2692298"/>
                <a:gd name="connsiteX12" fmla="*/ 1922804 w 2751746"/>
                <a:gd name="connsiteY12" fmla="*/ 641307 h 2692298"/>
                <a:gd name="connsiteX13" fmla="*/ 2068082 w 2751746"/>
                <a:gd name="connsiteY13" fmla="*/ 752403 h 2692298"/>
                <a:gd name="connsiteX14" fmla="*/ 2221906 w 2751746"/>
                <a:gd name="connsiteY14" fmla="*/ 333659 h 2692298"/>
                <a:gd name="connsiteX15" fmla="*/ 2358639 w 2751746"/>
                <a:gd name="connsiteY15" fmla="*/ 373 h 2692298"/>
                <a:gd name="connsiteX16" fmla="*/ 2521009 w 2751746"/>
                <a:gd name="connsiteY16" fmla="*/ 273838 h 2692298"/>
                <a:gd name="connsiteX17" fmla="*/ 2751746 w 2751746"/>
                <a:gd name="connsiteY17" fmla="*/ 547304 h 2692298"/>
                <a:gd name="connsiteX0" fmla="*/ 0 w 2777383"/>
                <a:gd name="connsiteY0" fmla="*/ 2811939 h 2811939"/>
                <a:gd name="connsiteX1" fmla="*/ 205098 w 2777383"/>
                <a:gd name="connsiteY1" fmla="*/ 2025726 h 2811939"/>
                <a:gd name="connsiteX2" fmla="*/ 410198 w 2777383"/>
                <a:gd name="connsiteY2" fmla="*/ 2316283 h 2811939"/>
                <a:gd name="connsiteX3" fmla="*/ 538384 w 2777383"/>
                <a:gd name="connsiteY3" fmla="*/ 2367558 h 2811939"/>
                <a:gd name="connsiteX4" fmla="*/ 649480 w 2777383"/>
                <a:gd name="connsiteY4" fmla="*/ 1940268 h 2811939"/>
                <a:gd name="connsiteX5" fmla="*/ 794758 w 2777383"/>
                <a:gd name="connsiteY5" fmla="*/ 1581345 h 2811939"/>
                <a:gd name="connsiteX6" fmla="*/ 1025495 w 2777383"/>
                <a:gd name="connsiteY6" fmla="*/ 1410429 h 2811939"/>
                <a:gd name="connsiteX7" fmla="*/ 1222048 w 2777383"/>
                <a:gd name="connsiteY7" fmla="*/ 1034414 h 2811939"/>
                <a:gd name="connsiteX8" fmla="*/ 1392964 w 2777383"/>
                <a:gd name="connsiteY8" fmla="*/ 1094234 h 2811939"/>
                <a:gd name="connsiteX9" fmla="*/ 1521151 w 2777383"/>
                <a:gd name="connsiteY9" fmla="*/ 1154055 h 2811939"/>
                <a:gd name="connsiteX10" fmla="*/ 1632246 w 2777383"/>
                <a:gd name="connsiteY10" fmla="*/ 786586 h 2811939"/>
                <a:gd name="connsiteX11" fmla="*/ 1751887 w 2777383"/>
                <a:gd name="connsiteY11" fmla="*/ 564395 h 2811939"/>
                <a:gd name="connsiteX12" fmla="*/ 1948441 w 2777383"/>
                <a:gd name="connsiteY12" fmla="*/ 641307 h 2811939"/>
                <a:gd name="connsiteX13" fmla="*/ 2093719 w 2777383"/>
                <a:gd name="connsiteY13" fmla="*/ 752403 h 2811939"/>
                <a:gd name="connsiteX14" fmla="*/ 2247543 w 2777383"/>
                <a:gd name="connsiteY14" fmla="*/ 333659 h 2811939"/>
                <a:gd name="connsiteX15" fmla="*/ 2384276 w 2777383"/>
                <a:gd name="connsiteY15" fmla="*/ 373 h 2811939"/>
                <a:gd name="connsiteX16" fmla="*/ 2546646 w 2777383"/>
                <a:gd name="connsiteY16" fmla="*/ 273838 h 2811939"/>
                <a:gd name="connsiteX17" fmla="*/ 2777383 w 2777383"/>
                <a:gd name="connsiteY17" fmla="*/ 547304 h 2811939"/>
                <a:gd name="connsiteX0" fmla="*/ 0 w 2965390"/>
                <a:gd name="connsiteY0" fmla="*/ 2884475 h 2884475"/>
                <a:gd name="connsiteX1" fmla="*/ 205098 w 2965390"/>
                <a:gd name="connsiteY1" fmla="*/ 2098262 h 2884475"/>
                <a:gd name="connsiteX2" fmla="*/ 410198 w 2965390"/>
                <a:gd name="connsiteY2" fmla="*/ 2388819 h 2884475"/>
                <a:gd name="connsiteX3" fmla="*/ 538384 w 2965390"/>
                <a:gd name="connsiteY3" fmla="*/ 2440094 h 2884475"/>
                <a:gd name="connsiteX4" fmla="*/ 649480 w 2965390"/>
                <a:gd name="connsiteY4" fmla="*/ 2012804 h 2884475"/>
                <a:gd name="connsiteX5" fmla="*/ 794758 w 2965390"/>
                <a:gd name="connsiteY5" fmla="*/ 1653881 h 2884475"/>
                <a:gd name="connsiteX6" fmla="*/ 1025495 w 2965390"/>
                <a:gd name="connsiteY6" fmla="*/ 1482965 h 2884475"/>
                <a:gd name="connsiteX7" fmla="*/ 1222048 w 2965390"/>
                <a:gd name="connsiteY7" fmla="*/ 1106950 h 2884475"/>
                <a:gd name="connsiteX8" fmla="*/ 1392964 w 2965390"/>
                <a:gd name="connsiteY8" fmla="*/ 1166770 h 2884475"/>
                <a:gd name="connsiteX9" fmla="*/ 1521151 w 2965390"/>
                <a:gd name="connsiteY9" fmla="*/ 1226591 h 2884475"/>
                <a:gd name="connsiteX10" fmla="*/ 1632246 w 2965390"/>
                <a:gd name="connsiteY10" fmla="*/ 859122 h 2884475"/>
                <a:gd name="connsiteX11" fmla="*/ 1751887 w 2965390"/>
                <a:gd name="connsiteY11" fmla="*/ 636931 h 2884475"/>
                <a:gd name="connsiteX12" fmla="*/ 1948441 w 2965390"/>
                <a:gd name="connsiteY12" fmla="*/ 713843 h 2884475"/>
                <a:gd name="connsiteX13" fmla="*/ 2093719 w 2965390"/>
                <a:gd name="connsiteY13" fmla="*/ 824939 h 2884475"/>
                <a:gd name="connsiteX14" fmla="*/ 2247543 w 2965390"/>
                <a:gd name="connsiteY14" fmla="*/ 406195 h 2884475"/>
                <a:gd name="connsiteX15" fmla="*/ 2384276 w 2965390"/>
                <a:gd name="connsiteY15" fmla="*/ 72909 h 2884475"/>
                <a:gd name="connsiteX16" fmla="*/ 2546646 w 2965390"/>
                <a:gd name="connsiteY16" fmla="*/ 346374 h 2884475"/>
                <a:gd name="connsiteX17" fmla="*/ 2965390 w 2965390"/>
                <a:gd name="connsiteY17" fmla="*/ 13089 h 2884475"/>
                <a:gd name="connsiteX0" fmla="*/ 0 w 2931207"/>
                <a:gd name="connsiteY0" fmla="*/ 2968223 h 2968223"/>
                <a:gd name="connsiteX1" fmla="*/ 205098 w 2931207"/>
                <a:gd name="connsiteY1" fmla="*/ 2182010 h 2968223"/>
                <a:gd name="connsiteX2" fmla="*/ 410198 w 2931207"/>
                <a:gd name="connsiteY2" fmla="*/ 2472567 h 2968223"/>
                <a:gd name="connsiteX3" fmla="*/ 538384 w 2931207"/>
                <a:gd name="connsiteY3" fmla="*/ 2523842 h 2968223"/>
                <a:gd name="connsiteX4" fmla="*/ 649480 w 2931207"/>
                <a:gd name="connsiteY4" fmla="*/ 2096552 h 2968223"/>
                <a:gd name="connsiteX5" fmla="*/ 794758 w 2931207"/>
                <a:gd name="connsiteY5" fmla="*/ 1737629 h 2968223"/>
                <a:gd name="connsiteX6" fmla="*/ 1025495 w 2931207"/>
                <a:gd name="connsiteY6" fmla="*/ 1566713 h 2968223"/>
                <a:gd name="connsiteX7" fmla="*/ 1222048 w 2931207"/>
                <a:gd name="connsiteY7" fmla="*/ 1190698 h 2968223"/>
                <a:gd name="connsiteX8" fmla="*/ 1392964 w 2931207"/>
                <a:gd name="connsiteY8" fmla="*/ 1250518 h 2968223"/>
                <a:gd name="connsiteX9" fmla="*/ 1521151 w 2931207"/>
                <a:gd name="connsiteY9" fmla="*/ 1310339 h 2968223"/>
                <a:gd name="connsiteX10" fmla="*/ 1632246 w 2931207"/>
                <a:gd name="connsiteY10" fmla="*/ 942870 h 2968223"/>
                <a:gd name="connsiteX11" fmla="*/ 1751887 w 2931207"/>
                <a:gd name="connsiteY11" fmla="*/ 720679 h 2968223"/>
                <a:gd name="connsiteX12" fmla="*/ 1948441 w 2931207"/>
                <a:gd name="connsiteY12" fmla="*/ 797591 h 2968223"/>
                <a:gd name="connsiteX13" fmla="*/ 2093719 w 2931207"/>
                <a:gd name="connsiteY13" fmla="*/ 908687 h 2968223"/>
                <a:gd name="connsiteX14" fmla="*/ 2247543 w 2931207"/>
                <a:gd name="connsiteY14" fmla="*/ 489943 h 2968223"/>
                <a:gd name="connsiteX15" fmla="*/ 2384276 w 2931207"/>
                <a:gd name="connsiteY15" fmla="*/ 156657 h 2968223"/>
                <a:gd name="connsiteX16" fmla="*/ 2546646 w 2931207"/>
                <a:gd name="connsiteY16" fmla="*/ 430122 h 2968223"/>
                <a:gd name="connsiteX17" fmla="*/ 2931207 w 2931207"/>
                <a:gd name="connsiteY17" fmla="*/ 11379 h 2968223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21151 w 2931207"/>
                <a:gd name="connsiteY9" fmla="*/ 1298960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546646 w 2931207"/>
                <a:gd name="connsiteY16" fmla="*/ 418743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21151 w 2931207"/>
                <a:gd name="connsiteY9" fmla="*/ 1298960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46930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21151 w 2931207"/>
                <a:gd name="connsiteY9" fmla="*/ 1298960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12747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21151 w 2931207"/>
                <a:gd name="connsiteY9" fmla="*/ 1298960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12747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63880 w 2931207"/>
                <a:gd name="connsiteY9" fmla="*/ 1410055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12747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38243 w 2931207"/>
                <a:gd name="connsiteY9" fmla="*/ 1401509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12747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38243 w 2931207"/>
                <a:gd name="connsiteY9" fmla="*/ 1247684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12747 h 2956844"/>
                <a:gd name="connsiteX17" fmla="*/ 2931207 w 2931207"/>
                <a:gd name="connsiteY17" fmla="*/ 0 h 295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31207" h="2956844">
                  <a:moveTo>
                    <a:pt x="0" y="2956844"/>
                  </a:moveTo>
                  <a:cubicBezTo>
                    <a:pt x="57684" y="2654892"/>
                    <a:pt x="136732" y="2253240"/>
                    <a:pt x="205098" y="2170631"/>
                  </a:cubicBezTo>
                  <a:cubicBezTo>
                    <a:pt x="273464" y="2088022"/>
                    <a:pt x="354650" y="2404216"/>
                    <a:pt x="410198" y="2461188"/>
                  </a:cubicBezTo>
                  <a:cubicBezTo>
                    <a:pt x="465746" y="2518160"/>
                    <a:pt x="498504" y="2575132"/>
                    <a:pt x="538384" y="2512463"/>
                  </a:cubicBezTo>
                  <a:cubicBezTo>
                    <a:pt x="578264" y="2449794"/>
                    <a:pt x="606751" y="2216208"/>
                    <a:pt x="649480" y="2085173"/>
                  </a:cubicBezTo>
                  <a:cubicBezTo>
                    <a:pt x="692209" y="1954137"/>
                    <a:pt x="732089" y="1814556"/>
                    <a:pt x="794758" y="1726250"/>
                  </a:cubicBezTo>
                  <a:cubicBezTo>
                    <a:pt x="857427" y="1637944"/>
                    <a:pt x="954280" y="1646489"/>
                    <a:pt x="1025495" y="1555334"/>
                  </a:cubicBezTo>
                  <a:cubicBezTo>
                    <a:pt x="1096710" y="1464179"/>
                    <a:pt x="1160803" y="1232018"/>
                    <a:pt x="1222048" y="1179319"/>
                  </a:cubicBezTo>
                  <a:cubicBezTo>
                    <a:pt x="1283293" y="1126620"/>
                    <a:pt x="1340265" y="1227745"/>
                    <a:pt x="1392964" y="1239139"/>
                  </a:cubicBezTo>
                  <a:cubicBezTo>
                    <a:pt x="1445663" y="1250533"/>
                    <a:pt x="1498363" y="1298959"/>
                    <a:pt x="1538243" y="1247684"/>
                  </a:cubicBezTo>
                  <a:cubicBezTo>
                    <a:pt x="1578123" y="1196409"/>
                    <a:pt x="1596639" y="1021222"/>
                    <a:pt x="1632246" y="931491"/>
                  </a:cubicBezTo>
                  <a:cubicBezTo>
                    <a:pt x="1667853" y="841760"/>
                    <a:pt x="1699188" y="733513"/>
                    <a:pt x="1751887" y="709300"/>
                  </a:cubicBezTo>
                  <a:cubicBezTo>
                    <a:pt x="1804586" y="685087"/>
                    <a:pt x="1891469" y="754877"/>
                    <a:pt x="1948441" y="786212"/>
                  </a:cubicBezTo>
                  <a:cubicBezTo>
                    <a:pt x="2005413" y="817547"/>
                    <a:pt x="2043869" y="948583"/>
                    <a:pt x="2093719" y="897308"/>
                  </a:cubicBezTo>
                  <a:cubicBezTo>
                    <a:pt x="2143569" y="846033"/>
                    <a:pt x="2199117" y="603902"/>
                    <a:pt x="2247543" y="478564"/>
                  </a:cubicBezTo>
                  <a:cubicBezTo>
                    <a:pt x="2295969" y="353226"/>
                    <a:pt x="2315910" y="139581"/>
                    <a:pt x="2384276" y="145278"/>
                  </a:cubicBezTo>
                  <a:cubicBezTo>
                    <a:pt x="2452642" y="150975"/>
                    <a:pt x="2566587" y="536960"/>
                    <a:pt x="2657742" y="512747"/>
                  </a:cubicBezTo>
                  <a:cubicBezTo>
                    <a:pt x="2748897" y="488534"/>
                    <a:pt x="2831505" y="293405"/>
                    <a:pt x="2931207" y="0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 bwMode="auto">
            <a:xfrm>
              <a:off x="6774904" y="3076763"/>
              <a:ext cx="1181472" cy="120783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grpSp>
          <p:nvGrpSpPr>
            <p:cNvPr id="33" name="Gruppieren 32"/>
            <p:cNvGrpSpPr/>
            <p:nvPr/>
          </p:nvGrpSpPr>
          <p:grpSpPr>
            <a:xfrm>
              <a:off x="6831165" y="3231614"/>
              <a:ext cx="956430" cy="1022014"/>
              <a:chOff x="3048000" y="2971800"/>
              <a:chExt cx="2590800" cy="2514600"/>
            </a:xfrm>
          </p:grpSpPr>
          <p:sp>
            <p:nvSpPr>
              <p:cNvPr id="35" name="Ellipse 34"/>
              <p:cNvSpPr/>
              <p:nvPr/>
            </p:nvSpPr>
            <p:spPr bwMode="auto">
              <a:xfrm>
                <a:off x="4648200" y="3505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Ellipse 35"/>
              <p:cNvSpPr/>
              <p:nvPr/>
            </p:nvSpPr>
            <p:spPr bwMode="auto">
              <a:xfrm>
                <a:off x="3429000" y="5029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Ellipse 36"/>
              <p:cNvSpPr/>
              <p:nvPr/>
            </p:nvSpPr>
            <p:spPr bwMode="auto">
              <a:xfrm>
                <a:off x="4419600" y="38100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Ellipse 38"/>
              <p:cNvSpPr/>
              <p:nvPr/>
            </p:nvSpPr>
            <p:spPr bwMode="auto">
              <a:xfrm>
                <a:off x="5562600" y="2971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Ellipse 39"/>
              <p:cNvSpPr/>
              <p:nvPr/>
            </p:nvSpPr>
            <p:spPr bwMode="auto">
              <a:xfrm>
                <a:off x="4953000" y="3352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Ellipse 40"/>
              <p:cNvSpPr/>
              <p:nvPr/>
            </p:nvSpPr>
            <p:spPr bwMode="auto">
              <a:xfrm>
                <a:off x="4038600" y="4114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 bwMode="auto">
              <a:xfrm>
                <a:off x="3048000" y="5410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Ellipse 45"/>
              <p:cNvSpPr/>
              <p:nvPr/>
            </p:nvSpPr>
            <p:spPr bwMode="auto">
              <a:xfrm>
                <a:off x="3657600" y="4648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 bwMode="auto">
              <a:xfrm>
                <a:off x="5257800" y="30480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8" name="Gruppieren 47"/>
          <p:cNvGrpSpPr/>
          <p:nvPr/>
        </p:nvGrpSpPr>
        <p:grpSpPr>
          <a:xfrm>
            <a:off x="2267744" y="4568924"/>
            <a:ext cx="1040160" cy="876300"/>
            <a:chOff x="6484168" y="2213248"/>
            <a:chExt cx="3200400" cy="2971800"/>
          </a:xfrm>
        </p:grpSpPr>
        <p:sp>
          <p:nvSpPr>
            <p:cNvPr id="50" name="Rechteck 49"/>
            <p:cNvSpPr/>
            <p:nvPr/>
          </p:nvSpPr>
          <p:spPr bwMode="auto">
            <a:xfrm>
              <a:off x="6484168" y="2213248"/>
              <a:ext cx="3200400" cy="2971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>
              <a:off x="8236768" y="31276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7017568" y="46516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4" name="Ellipse 53"/>
            <p:cNvSpPr/>
            <p:nvPr/>
          </p:nvSpPr>
          <p:spPr bwMode="auto">
            <a:xfrm>
              <a:off x="8008168" y="34324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9151168" y="25942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7" name="Ellipse 56"/>
            <p:cNvSpPr/>
            <p:nvPr/>
          </p:nvSpPr>
          <p:spPr bwMode="auto">
            <a:xfrm>
              <a:off x="8541568" y="29752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8" name="Ellipse 57"/>
            <p:cNvSpPr/>
            <p:nvPr/>
          </p:nvSpPr>
          <p:spPr bwMode="auto">
            <a:xfrm>
              <a:off x="7627168" y="37372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9" name="Ellipse 58"/>
            <p:cNvSpPr/>
            <p:nvPr/>
          </p:nvSpPr>
          <p:spPr bwMode="auto">
            <a:xfrm>
              <a:off x="6636568" y="50326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7246168" y="42706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8846368" y="26704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cxnSp>
          <p:nvCxnSpPr>
            <p:cNvPr id="66" name="Gerade Verbindung 65"/>
            <p:cNvCxnSpPr/>
            <p:nvPr/>
          </p:nvCxnSpPr>
          <p:spPr bwMode="auto">
            <a:xfrm flipV="1">
              <a:off x="6588224" y="2359887"/>
              <a:ext cx="2673052" cy="273892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4283968" y="1321140"/>
            <a:ext cx="1219200" cy="1096773"/>
            <a:chOff x="7492280" y="2132856"/>
            <a:chExt cx="3200400" cy="3005965"/>
          </a:xfrm>
        </p:grpSpPr>
        <p:sp>
          <p:nvSpPr>
            <p:cNvPr id="68" name="Rechteck 67"/>
            <p:cNvSpPr/>
            <p:nvPr/>
          </p:nvSpPr>
          <p:spPr bwMode="auto">
            <a:xfrm>
              <a:off x="7492280" y="2132856"/>
              <a:ext cx="3200400" cy="2971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grpSp>
          <p:nvGrpSpPr>
            <p:cNvPr id="69" name="Gruppieren 68"/>
            <p:cNvGrpSpPr/>
            <p:nvPr/>
          </p:nvGrpSpPr>
          <p:grpSpPr>
            <a:xfrm>
              <a:off x="7644680" y="2513856"/>
              <a:ext cx="2590800" cy="2514600"/>
              <a:chOff x="3048000" y="2971800"/>
              <a:chExt cx="2590800" cy="2514600"/>
            </a:xfrm>
          </p:grpSpPr>
          <p:sp>
            <p:nvSpPr>
              <p:cNvPr id="71" name="Ellipse 70"/>
              <p:cNvSpPr/>
              <p:nvPr/>
            </p:nvSpPr>
            <p:spPr bwMode="auto">
              <a:xfrm>
                <a:off x="4648200" y="3505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Ellipse 71"/>
              <p:cNvSpPr/>
              <p:nvPr/>
            </p:nvSpPr>
            <p:spPr bwMode="auto">
              <a:xfrm>
                <a:off x="3429000" y="5029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Ellipse 72"/>
              <p:cNvSpPr/>
              <p:nvPr/>
            </p:nvSpPr>
            <p:spPr bwMode="auto">
              <a:xfrm>
                <a:off x="4419600" y="38100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Ellipse 73"/>
              <p:cNvSpPr/>
              <p:nvPr/>
            </p:nvSpPr>
            <p:spPr bwMode="auto">
              <a:xfrm>
                <a:off x="5562600" y="2971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Ellipse 74"/>
              <p:cNvSpPr/>
              <p:nvPr/>
            </p:nvSpPr>
            <p:spPr bwMode="auto">
              <a:xfrm>
                <a:off x="4953000" y="3352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Ellipse 75"/>
              <p:cNvSpPr/>
              <p:nvPr/>
            </p:nvSpPr>
            <p:spPr bwMode="auto">
              <a:xfrm>
                <a:off x="4038600" y="4114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Ellipse 76"/>
              <p:cNvSpPr/>
              <p:nvPr/>
            </p:nvSpPr>
            <p:spPr bwMode="auto">
              <a:xfrm>
                <a:off x="3048000" y="5410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Ellipse 77"/>
              <p:cNvSpPr/>
              <p:nvPr/>
            </p:nvSpPr>
            <p:spPr bwMode="auto">
              <a:xfrm>
                <a:off x="3657600" y="4648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Ellipse 78"/>
              <p:cNvSpPr/>
              <p:nvPr/>
            </p:nvSpPr>
            <p:spPr bwMode="auto">
              <a:xfrm>
                <a:off x="5257800" y="30480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0" name="Freihandform 69"/>
            <p:cNvSpPr/>
            <p:nvPr/>
          </p:nvSpPr>
          <p:spPr>
            <a:xfrm>
              <a:off x="7668344" y="2512352"/>
              <a:ext cx="2966764" cy="2626469"/>
            </a:xfrm>
            <a:custGeom>
              <a:avLst/>
              <a:gdLst>
                <a:gd name="connsiteX0" fmla="*/ 0 w 2821021"/>
                <a:gd name="connsiteY0" fmla="*/ 2626469 h 2626469"/>
                <a:gd name="connsiteX1" fmla="*/ 1575881 w 2821021"/>
                <a:gd name="connsiteY1" fmla="*/ 466928 h 2626469"/>
                <a:gd name="connsiteX2" fmla="*/ 2821021 w 2821021"/>
                <a:gd name="connsiteY2" fmla="*/ 0 h 262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1021" h="2626469">
                  <a:moveTo>
                    <a:pt x="0" y="2626469"/>
                  </a:moveTo>
                  <a:cubicBezTo>
                    <a:pt x="552855" y="1765571"/>
                    <a:pt x="1105711" y="904673"/>
                    <a:pt x="1575881" y="466928"/>
                  </a:cubicBezTo>
                  <a:cubicBezTo>
                    <a:pt x="2046051" y="29183"/>
                    <a:pt x="2433536" y="14591"/>
                    <a:pt x="2821021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75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The James-Stein paradox</a:t>
            </a:r>
          </a:p>
        </p:txBody>
      </p:sp>
      <p:pic>
        <p:nvPicPr>
          <p:cNvPr id="4" name="Grafik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140" y="1940585"/>
            <a:ext cx="1518248" cy="26443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2692" y="1923493"/>
            <a:ext cx="1997187" cy="37923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96" y="1916832"/>
            <a:ext cx="1999170" cy="40299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7883" y="2349529"/>
            <a:ext cx="3631996" cy="40694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009745"/>
            <a:ext cx="3707692" cy="30478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3771745"/>
            <a:ext cx="1673674" cy="86050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5981545"/>
            <a:ext cx="2266126" cy="19918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3645" y="4076580"/>
            <a:ext cx="3021936" cy="68576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3349843"/>
            <a:ext cx="6311632" cy="31127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354" y="5121043"/>
            <a:ext cx="2678846" cy="71742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4715522"/>
            <a:ext cx="1828800" cy="1992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41" y="3846468"/>
            <a:ext cx="1523918" cy="33068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1186" y="5041256"/>
            <a:ext cx="1752510" cy="33069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9732" y="5499296"/>
            <a:ext cx="2666869" cy="33069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1285" y="5838463"/>
            <a:ext cx="691205" cy="14816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The James-Stein paradox</a:t>
            </a:r>
          </a:p>
        </p:txBody>
      </p:sp>
      <p:pic>
        <p:nvPicPr>
          <p:cNvPr id="20" name="Grafik 1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1916832"/>
            <a:ext cx="1673674" cy="86050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00" y="2853534"/>
            <a:ext cx="2266126" cy="19918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7982" y="3440777"/>
            <a:ext cx="2556818" cy="58021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264" y="1993032"/>
            <a:ext cx="2678846" cy="71742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31232"/>
            <a:ext cx="1828800" cy="19922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7982" y="3197394"/>
            <a:ext cx="1289366" cy="27979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7674" y="3197394"/>
            <a:ext cx="1482774" cy="27979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8393" y="3655434"/>
            <a:ext cx="2256401" cy="27979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4" name="Gruppieren 43"/>
          <p:cNvGrpSpPr>
            <a:grpSpLocks/>
          </p:cNvGrpSpPr>
          <p:nvPr/>
        </p:nvGrpSpPr>
        <p:grpSpPr bwMode="auto">
          <a:xfrm>
            <a:off x="2579688" y="4837832"/>
            <a:ext cx="238125" cy="193675"/>
            <a:chOff x="2579077" y="5435416"/>
            <a:chExt cx="238733" cy="193405"/>
          </a:xfrm>
        </p:grpSpPr>
        <p:sp>
          <p:nvSpPr>
            <p:cNvPr id="35886" name="Ellipse 6"/>
            <p:cNvSpPr>
              <a:spLocks noChangeArrowheads="1"/>
            </p:cNvSpPr>
            <p:nvPr/>
          </p:nvSpPr>
          <p:spPr bwMode="auto">
            <a:xfrm>
              <a:off x="2772091" y="5486400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pic>
          <p:nvPicPr>
            <p:cNvPr id="10" name="Grafik 9" descr="TP_tmp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79077" y="5435416"/>
              <a:ext cx="150856" cy="1934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46" name="Gruppieren 45"/>
          <p:cNvGrpSpPr>
            <a:grpSpLocks/>
          </p:cNvGrpSpPr>
          <p:nvPr/>
        </p:nvGrpSpPr>
        <p:grpSpPr bwMode="auto">
          <a:xfrm>
            <a:off x="2085975" y="4279032"/>
            <a:ext cx="1571625" cy="1295400"/>
            <a:chOff x="2086291" y="4876800"/>
            <a:chExt cx="1571309" cy="1295400"/>
          </a:xfrm>
        </p:grpSpPr>
        <p:sp>
          <p:nvSpPr>
            <p:cNvPr id="35884" name="Ellipse 4"/>
            <p:cNvSpPr>
              <a:spLocks noChangeArrowheads="1"/>
            </p:cNvSpPr>
            <p:nvPr/>
          </p:nvSpPr>
          <p:spPr bwMode="auto">
            <a:xfrm>
              <a:off x="2086291" y="4876800"/>
              <a:ext cx="1399548" cy="129540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pic>
          <p:nvPicPr>
            <p:cNvPr id="14" name="Grafik 13" descr="TP_tmp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86054" y="5029200"/>
              <a:ext cx="171546" cy="27989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49" name="Gruppieren 48"/>
          <p:cNvGrpSpPr>
            <a:grpSpLocks/>
          </p:cNvGrpSpPr>
          <p:nvPr/>
        </p:nvGrpSpPr>
        <p:grpSpPr bwMode="auto">
          <a:xfrm>
            <a:off x="6161088" y="4879107"/>
            <a:ext cx="238125" cy="193675"/>
            <a:chOff x="6160477" y="5477432"/>
            <a:chExt cx="238733" cy="193405"/>
          </a:xfrm>
        </p:grpSpPr>
        <p:sp>
          <p:nvSpPr>
            <p:cNvPr id="35882" name="Ellipse 25"/>
            <p:cNvSpPr>
              <a:spLocks noChangeArrowheads="1"/>
            </p:cNvSpPr>
            <p:nvPr/>
          </p:nvSpPr>
          <p:spPr bwMode="auto">
            <a:xfrm>
              <a:off x="6353491" y="5528416"/>
              <a:ext cx="45719" cy="45719"/>
            </a:xfrm>
            <a:prstGeom prst="ellipse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pic>
          <p:nvPicPr>
            <p:cNvPr id="27" name="Grafik 26" descr="TP_tmp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60477" y="5477432"/>
              <a:ext cx="150856" cy="1934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0" name="Gruppieren 49"/>
          <p:cNvGrpSpPr>
            <a:grpSpLocks/>
          </p:cNvGrpSpPr>
          <p:nvPr/>
        </p:nvGrpSpPr>
        <p:grpSpPr bwMode="auto">
          <a:xfrm>
            <a:off x="6118225" y="4501282"/>
            <a:ext cx="1196975" cy="960438"/>
            <a:chOff x="6117566" y="5099006"/>
            <a:chExt cx="1197634" cy="960703"/>
          </a:xfrm>
        </p:grpSpPr>
        <p:sp>
          <p:nvSpPr>
            <p:cNvPr id="35880" name="Ellipse 24"/>
            <p:cNvSpPr>
              <a:spLocks noChangeArrowheads="1"/>
            </p:cNvSpPr>
            <p:nvPr/>
          </p:nvSpPr>
          <p:spPr bwMode="auto">
            <a:xfrm>
              <a:off x="6117566" y="5221509"/>
              <a:ext cx="885509" cy="83820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pic>
          <p:nvPicPr>
            <p:cNvPr id="19" name="Grafik 18" descr="TP_tmp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71679" y="5099006"/>
              <a:ext cx="343521" cy="27919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1" name="Gruppieren 50"/>
          <p:cNvGrpSpPr>
            <a:grpSpLocks/>
          </p:cNvGrpSpPr>
          <p:nvPr/>
        </p:nvGrpSpPr>
        <p:grpSpPr bwMode="auto">
          <a:xfrm>
            <a:off x="6477000" y="5015632"/>
            <a:ext cx="344488" cy="219075"/>
            <a:chOff x="6477000" y="5613162"/>
            <a:chExt cx="345223" cy="220054"/>
          </a:xfrm>
        </p:grpSpPr>
        <p:sp>
          <p:nvSpPr>
            <p:cNvPr id="35878" name="Ellipse 29"/>
            <p:cNvSpPr>
              <a:spLocks noChangeArrowheads="1"/>
            </p:cNvSpPr>
            <p:nvPr/>
          </p:nvSpPr>
          <p:spPr bwMode="auto">
            <a:xfrm>
              <a:off x="6540951" y="561316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endParaRPr lang="de-DE" altLang="de-DE"/>
            </a:p>
          </p:txBody>
        </p:sp>
        <p:pic>
          <p:nvPicPr>
            <p:cNvPr id="24" name="Grafik 23" descr="TP_tmp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77000" y="5683390"/>
              <a:ext cx="345223" cy="1498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9" name="Grafik 28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5041032"/>
            <a:ext cx="363387" cy="14337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2" name="Gruppieren 51"/>
          <p:cNvGrpSpPr>
            <a:grpSpLocks/>
          </p:cNvGrpSpPr>
          <p:nvPr/>
        </p:nvGrpSpPr>
        <p:grpSpPr bwMode="auto">
          <a:xfrm>
            <a:off x="6491288" y="4633045"/>
            <a:ext cx="187325" cy="390525"/>
            <a:chOff x="6491097" y="5230929"/>
            <a:chExt cx="187665" cy="390153"/>
          </a:xfrm>
        </p:grpSpPr>
        <p:pic>
          <p:nvPicPr>
            <p:cNvPr id="40" name="Grafik 39" descr="TP_tmp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7071903">
              <a:off x="6351032" y="5370994"/>
              <a:ext cx="387872" cy="1077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35877" name="Gerade Verbindung 36"/>
            <p:cNvCxnSpPr>
              <a:cxnSpLocks noChangeShapeType="1"/>
            </p:cNvCxnSpPr>
            <p:nvPr/>
          </p:nvCxnSpPr>
          <p:spPr bwMode="auto">
            <a:xfrm flipV="1">
              <a:off x="6560320" y="5238601"/>
              <a:ext cx="118442" cy="382481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7" name="Gruppieren 46"/>
          <p:cNvGrpSpPr>
            <a:grpSpLocks/>
          </p:cNvGrpSpPr>
          <p:nvPr/>
        </p:nvGrpSpPr>
        <p:grpSpPr bwMode="auto">
          <a:xfrm>
            <a:off x="2794000" y="4337770"/>
            <a:ext cx="236538" cy="573087"/>
            <a:chOff x="2794023" y="4935908"/>
            <a:chExt cx="236885" cy="572424"/>
          </a:xfrm>
        </p:grpSpPr>
        <p:cxnSp>
          <p:nvCxnSpPr>
            <p:cNvPr id="35874" name="Gerade Verbindung 34"/>
            <p:cNvCxnSpPr>
              <a:cxnSpLocks noChangeShapeType="1"/>
            </p:cNvCxnSpPr>
            <p:nvPr/>
          </p:nvCxnSpPr>
          <p:spPr bwMode="auto">
            <a:xfrm flipV="1">
              <a:off x="2794023" y="4935908"/>
              <a:ext cx="236885" cy="572424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8" name="Grafik 37" descr="TP_tmp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7639572">
              <a:off x="2701898" y="5090950"/>
              <a:ext cx="323226" cy="1077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48" name="Gruppieren 47"/>
          <p:cNvGrpSpPr>
            <a:grpSpLocks/>
          </p:cNvGrpSpPr>
          <p:nvPr/>
        </p:nvGrpSpPr>
        <p:grpSpPr bwMode="auto">
          <a:xfrm>
            <a:off x="3810000" y="4934670"/>
            <a:ext cx="1905000" cy="195262"/>
            <a:chOff x="3810000" y="5532118"/>
            <a:chExt cx="1905000" cy="195742"/>
          </a:xfrm>
        </p:grpSpPr>
        <p:cxnSp>
          <p:nvCxnSpPr>
            <p:cNvPr id="35872" name="Gerade Verbindung mit Pfeil 42"/>
            <p:cNvCxnSpPr>
              <a:cxnSpLocks noChangeShapeType="1"/>
            </p:cNvCxnSpPr>
            <p:nvPr/>
          </p:nvCxnSpPr>
          <p:spPr bwMode="auto">
            <a:xfrm flipV="1">
              <a:off x="3810000" y="5532118"/>
              <a:ext cx="1905000" cy="1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45" name="Grafik 44" descr="TP_tmp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19600" y="5579692"/>
              <a:ext cx="691205" cy="148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prstShdw prst="shdw14" dist="35921" dir="2700000">
                      <a:srgbClr val="000000"/>
                    </a:prst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77" name="Gruppieren 76"/>
          <p:cNvGrpSpPr>
            <a:grpSpLocks/>
          </p:cNvGrpSpPr>
          <p:nvPr/>
        </p:nvGrpSpPr>
        <p:grpSpPr bwMode="auto">
          <a:xfrm>
            <a:off x="915988" y="5461720"/>
            <a:ext cx="989012" cy="630237"/>
            <a:chOff x="1676400" y="2514600"/>
            <a:chExt cx="5867400" cy="3505200"/>
          </a:xfrm>
        </p:grpSpPr>
        <p:cxnSp>
          <p:nvCxnSpPr>
            <p:cNvPr id="35868" name="Gerade Verbindung mit Pfeil 77"/>
            <p:cNvCxnSpPr>
              <a:cxnSpLocks noChangeShapeType="1"/>
            </p:cNvCxnSpPr>
            <p:nvPr/>
          </p:nvCxnSpPr>
          <p:spPr bwMode="auto">
            <a:xfrm flipV="1">
              <a:off x="1676400" y="2514600"/>
              <a:ext cx="0" cy="3505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69" name="Gerade Verbindung mit Pfeil 78"/>
            <p:cNvCxnSpPr>
              <a:cxnSpLocks noChangeShapeType="1"/>
            </p:cNvCxnSpPr>
            <p:nvPr/>
          </p:nvCxnSpPr>
          <p:spPr bwMode="auto">
            <a:xfrm>
              <a:off x="1676400" y="6019800"/>
              <a:ext cx="5867400" cy="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870" name="Freihandform 79"/>
            <p:cNvSpPr>
              <a:spLocks/>
            </p:cNvSpPr>
            <p:nvPr/>
          </p:nvSpPr>
          <p:spPr bwMode="auto">
            <a:xfrm>
              <a:off x="2335826" y="2611311"/>
              <a:ext cx="4794740" cy="1615579"/>
            </a:xfrm>
            <a:custGeom>
              <a:avLst/>
              <a:gdLst>
                <a:gd name="T0" fmla="*/ 0 w 4772413"/>
                <a:gd name="T1" fmla="*/ 0 h 2112680"/>
                <a:gd name="T2" fmla="*/ 1589443 w 4772413"/>
                <a:gd name="T3" fmla="*/ 1614683 h 2112680"/>
                <a:gd name="T4" fmla="*/ 4794740 w 4772413"/>
                <a:gd name="T5" fmla="*/ 219808 h 21126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72413" h="2112680">
                  <a:moveTo>
                    <a:pt x="0" y="0"/>
                  </a:moveTo>
                  <a:cubicBezTo>
                    <a:pt x="312127" y="766396"/>
                    <a:pt x="786640" y="2063601"/>
                    <a:pt x="1582042" y="2111508"/>
                  </a:cubicBezTo>
                  <a:cubicBezTo>
                    <a:pt x="2377444" y="2159415"/>
                    <a:pt x="4189149" y="725591"/>
                    <a:pt x="4772413" y="287441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871" name="Freihandform 80"/>
            <p:cNvSpPr>
              <a:spLocks/>
            </p:cNvSpPr>
            <p:nvPr/>
          </p:nvSpPr>
          <p:spPr bwMode="auto">
            <a:xfrm>
              <a:off x="1981200" y="2590801"/>
              <a:ext cx="5263662" cy="3168162"/>
            </a:xfrm>
            <a:custGeom>
              <a:avLst/>
              <a:gdLst>
                <a:gd name="T0" fmla="*/ 0 w 5011616"/>
                <a:gd name="T1" fmla="*/ 0 h 2989385"/>
                <a:gd name="T2" fmla="*/ 1532926 w 5011616"/>
                <a:gd name="T3" fmla="*/ 2152486 h 2989385"/>
                <a:gd name="T4" fmla="*/ 5263662 w 5011616"/>
                <a:gd name="T5" fmla="*/ 3168162 h 2989385"/>
                <a:gd name="T6" fmla="*/ 5263662 w 5011616"/>
                <a:gd name="T7" fmla="*/ 3168162 h 29893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11616" h="2989385">
                  <a:moveTo>
                    <a:pt x="0" y="0"/>
                  </a:moveTo>
                  <a:cubicBezTo>
                    <a:pt x="312127" y="766396"/>
                    <a:pt x="624254" y="1532792"/>
                    <a:pt x="1459523" y="2031023"/>
                  </a:cubicBezTo>
                  <a:cubicBezTo>
                    <a:pt x="2294792" y="2529254"/>
                    <a:pt x="5011616" y="2989385"/>
                    <a:pt x="5011616" y="2989385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82" name="Gruppieren 81"/>
          <p:cNvGrpSpPr>
            <a:grpSpLocks/>
          </p:cNvGrpSpPr>
          <p:nvPr/>
        </p:nvGrpSpPr>
        <p:grpSpPr bwMode="auto">
          <a:xfrm>
            <a:off x="7620000" y="5442670"/>
            <a:ext cx="989013" cy="630237"/>
            <a:chOff x="1676400" y="2514600"/>
            <a:chExt cx="5867400" cy="3505200"/>
          </a:xfrm>
        </p:grpSpPr>
        <p:cxnSp>
          <p:nvCxnSpPr>
            <p:cNvPr id="35864" name="Gerade Verbindung mit Pfeil 82"/>
            <p:cNvCxnSpPr>
              <a:cxnSpLocks noChangeShapeType="1"/>
            </p:cNvCxnSpPr>
            <p:nvPr/>
          </p:nvCxnSpPr>
          <p:spPr bwMode="auto">
            <a:xfrm flipV="1">
              <a:off x="1676400" y="2514600"/>
              <a:ext cx="0" cy="3505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65" name="Gerade Verbindung mit Pfeil 83"/>
            <p:cNvCxnSpPr>
              <a:cxnSpLocks noChangeShapeType="1"/>
            </p:cNvCxnSpPr>
            <p:nvPr/>
          </p:nvCxnSpPr>
          <p:spPr bwMode="auto">
            <a:xfrm>
              <a:off x="1676400" y="6019800"/>
              <a:ext cx="5867400" cy="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866" name="Freihandform 84"/>
            <p:cNvSpPr>
              <a:spLocks/>
            </p:cNvSpPr>
            <p:nvPr/>
          </p:nvSpPr>
          <p:spPr bwMode="auto">
            <a:xfrm>
              <a:off x="2335826" y="2611311"/>
              <a:ext cx="4794740" cy="1615579"/>
            </a:xfrm>
            <a:custGeom>
              <a:avLst/>
              <a:gdLst>
                <a:gd name="T0" fmla="*/ 0 w 4772413"/>
                <a:gd name="T1" fmla="*/ 0 h 2112680"/>
                <a:gd name="T2" fmla="*/ 1589443 w 4772413"/>
                <a:gd name="T3" fmla="*/ 1614683 h 2112680"/>
                <a:gd name="T4" fmla="*/ 4794740 w 4772413"/>
                <a:gd name="T5" fmla="*/ 219808 h 21126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72413" h="2112680">
                  <a:moveTo>
                    <a:pt x="0" y="0"/>
                  </a:moveTo>
                  <a:cubicBezTo>
                    <a:pt x="312127" y="766396"/>
                    <a:pt x="786640" y="2063601"/>
                    <a:pt x="1582042" y="2111508"/>
                  </a:cubicBezTo>
                  <a:cubicBezTo>
                    <a:pt x="2377444" y="2159415"/>
                    <a:pt x="4189149" y="725591"/>
                    <a:pt x="4772413" y="287441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867" name="Freihandform 85"/>
            <p:cNvSpPr>
              <a:spLocks/>
            </p:cNvSpPr>
            <p:nvPr/>
          </p:nvSpPr>
          <p:spPr bwMode="auto">
            <a:xfrm>
              <a:off x="1981200" y="2590801"/>
              <a:ext cx="5263662" cy="3168162"/>
            </a:xfrm>
            <a:custGeom>
              <a:avLst/>
              <a:gdLst>
                <a:gd name="T0" fmla="*/ 0 w 5011616"/>
                <a:gd name="T1" fmla="*/ 0 h 2989385"/>
                <a:gd name="T2" fmla="*/ 1532926 w 5011616"/>
                <a:gd name="T3" fmla="*/ 2152486 h 2989385"/>
                <a:gd name="T4" fmla="*/ 5263662 w 5011616"/>
                <a:gd name="T5" fmla="*/ 3168162 h 2989385"/>
                <a:gd name="T6" fmla="*/ 5263662 w 5011616"/>
                <a:gd name="T7" fmla="*/ 3168162 h 29893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11616" h="2989385">
                  <a:moveTo>
                    <a:pt x="0" y="0"/>
                  </a:moveTo>
                  <a:cubicBezTo>
                    <a:pt x="312127" y="766396"/>
                    <a:pt x="624254" y="1532792"/>
                    <a:pt x="1459523" y="2031023"/>
                  </a:cubicBezTo>
                  <a:cubicBezTo>
                    <a:pt x="2294792" y="2529254"/>
                    <a:pt x="5011616" y="2989385"/>
                    <a:pt x="5011616" y="2989385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cxnSp>
        <p:nvCxnSpPr>
          <p:cNvPr id="87" name="Gerade Verbindung mit Pfeil 86"/>
          <p:cNvCxnSpPr>
            <a:cxnSpLocks noChangeShapeType="1"/>
            <a:endCxn id="35870" idx="2"/>
          </p:cNvCxnSpPr>
          <p:nvPr/>
        </p:nvCxnSpPr>
        <p:spPr bwMode="auto">
          <a:xfrm>
            <a:off x="1600200" y="5377582"/>
            <a:ext cx="234950" cy="141288"/>
          </a:xfrm>
          <a:prstGeom prst="straightConnector1">
            <a:avLst/>
          </a:prstGeom>
          <a:noFill/>
          <a:ln w="19050" algn="ctr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Gerade Verbindung mit Pfeil 89"/>
          <p:cNvCxnSpPr>
            <a:cxnSpLocks noChangeShapeType="1"/>
          </p:cNvCxnSpPr>
          <p:nvPr/>
        </p:nvCxnSpPr>
        <p:spPr bwMode="auto">
          <a:xfrm>
            <a:off x="8213725" y="5410920"/>
            <a:ext cx="117475" cy="198437"/>
          </a:xfrm>
          <a:prstGeom prst="straightConnector1">
            <a:avLst/>
          </a:prstGeom>
          <a:noFill/>
          <a:ln w="19050" algn="ctr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title"/>
          </p:nvPr>
        </p:nvSpPr>
        <p:spPr>
          <a:xfrm>
            <a:off x="330200" y="729006"/>
            <a:ext cx="8489950" cy="649288"/>
          </a:xfrm>
        </p:spPr>
        <p:txBody>
          <a:bodyPr/>
          <a:lstStyle/>
          <a:p>
            <a:pPr eaLnBrk="1" hangingPunct="1"/>
            <a:r>
              <a:rPr lang="en-GB" altLang="de-DE" smtClean="0"/>
              <a:t>What is Parametric Estimation?</a:t>
            </a:r>
          </a:p>
        </p:txBody>
      </p:sp>
      <p:pic>
        <p:nvPicPr>
          <p:cNvPr id="2" name="Grafik 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591" y="1506207"/>
            <a:ext cx="643265" cy="26999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7968" y="1740319"/>
            <a:ext cx="446773" cy="38294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0652" y="1897088"/>
            <a:ext cx="1617145" cy="16442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8860" y="1280492"/>
            <a:ext cx="698937" cy="150477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74" name="Grafik 7173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3232" y="3369820"/>
            <a:ext cx="714712" cy="19059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7944" y="2211111"/>
            <a:ext cx="2005620" cy="17963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8" y="1844215"/>
            <a:ext cx="871522" cy="27017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9" name="Gerade Verbindung 18"/>
          <p:cNvCxnSpPr/>
          <p:nvPr/>
        </p:nvCxnSpPr>
        <p:spPr>
          <a:xfrm>
            <a:off x="107950" y="2673694"/>
            <a:ext cx="87852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7" y="2375566"/>
            <a:ext cx="977409" cy="2176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7" y="2757367"/>
            <a:ext cx="999565" cy="2176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4333326"/>
            <a:ext cx="2382352" cy="34868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68" name="Grafik 7167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9441" y="4836788"/>
            <a:ext cx="1064479" cy="21289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5261" y="4372073"/>
            <a:ext cx="476849" cy="18675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0977" y="5209288"/>
            <a:ext cx="2437341" cy="13293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69" name="Grafik 7168" descr="TP_t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68" y="4318392"/>
            <a:ext cx="217898" cy="3774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7169" descr="TP_t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6454" y="4386398"/>
            <a:ext cx="1762686" cy="3321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71" name="Grafik 7170" descr="TP_t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4308" y="4877908"/>
            <a:ext cx="1277378" cy="17776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173" name="Gerade Verbindung mit Pfeil 7172"/>
          <p:cNvCxnSpPr/>
          <p:nvPr/>
        </p:nvCxnSpPr>
        <p:spPr>
          <a:xfrm flipH="1">
            <a:off x="3059113" y="2484781"/>
            <a:ext cx="541337" cy="148590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>
            <a:off x="4500563" y="4507256"/>
            <a:ext cx="1633537" cy="444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Grafik 7180" descr="TP_t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2052" y="4253754"/>
            <a:ext cx="810008" cy="15914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85" name="Grafik 7184" descr="TP_tmp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5892" y="6178472"/>
            <a:ext cx="674974" cy="23337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86" name="Grafik 7185" descr="TP_tmp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9323" y="6183120"/>
            <a:ext cx="1164086" cy="23337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6" name="Gerade Verbindung 55"/>
          <p:cNvCxnSpPr/>
          <p:nvPr/>
        </p:nvCxnSpPr>
        <p:spPr>
          <a:xfrm>
            <a:off x="107950" y="5913781"/>
            <a:ext cx="8785225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4" name="Grafik 7183" descr="TP_tmp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5979072"/>
            <a:ext cx="1108215" cy="21773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191" name="Freihandform 7190"/>
          <p:cNvSpPr/>
          <p:nvPr/>
        </p:nvSpPr>
        <p:spPr>
          <a:xfrm>
            <a:off x="4538663" y="3021356"/>
            <a:ext cx="2940050" cy="1230313"/>
          </a:xfrm>
          <a:custGeom>
            <a:avLst/>
            <a:gdLst>
              <a:gd name="connsiteX0" fmla="*/ 2939143 w 2939143"/>
              <a:gd name="connsiteY0" fmla="*/ 1230086 h 1230086"/>
              <a:gd name="connsiteX1" fmla="*/ 1785257 w 2939143"/>
              <a:gd name="connsiteY1" fmla="*/ 293914 h 1230086"/>
              <a:gd name="connsiteX2" fmla="*/ 0 w 2939143"/>
              <a:gd name="connsiteY2" fmla="*/ 0 h 12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43" h="1230086">
                <a:moveTo>
                  <a:pt x="2939143" y="1230086"/>
                </a:moveTo>
                <a:cubicBezTo>
                  <a:pt x="2607128" y="864507"/>
                  <a:pt x="2275114" y="498928"/>
                  <a:pt x="1785257" y="293914"/>
                </a:cubicBezTo>
                <a:cubicBezTo>
                  <a:pt x="1295400" y="88900"/>
                  <a:pt x="0" y="0"/>
                  <a:pt x="0" y="0"/>
                </a:cubicBezTo>
              </a:path>
            </a:pathLst>
          </a:custGeom>
          <a:noFill/>
          <a:ln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7192" name="Grafik 7191" descr="TP_tmp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80884">
            <a:off x="6317429" y="3131915"/>
            <a:ext cx="540324" cy="19059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93" name="Grafik 7192" descr="TP_tmp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0977" y="6243861"/>
            <a:ext cx="1210766" cy="20947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95" name="Grafik 7194" descr="TP_tmp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8328" y="6117240"/>
            <a:ext cx="1369026" cy="3322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4" name="Gerade Verbindung mit Pfeil 73"/>
          <p:cNvCxnSpPr/>
          <p:nvPr/>
        </p:nvCxnSpPr>
        <p:spPr>
          <a:xfrm flipH="1">
            <a:off x="2570163" y="5424831"/>
            <a:ext cx="60325" cy="692150"/>
          </a:xfrm>
          <a:prstGeom prst="straightConnector1">
            <a:avLst/>
          </a:prstGeom>
          <a:ln w="254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/>
          <p:nvPr/>
        </p:nvCxnSpPr>
        <p:spPr>
          <a:xfrm flipH="1">
            <a:off x="6757988" y="5275606"/>
            <a:ext cx="346075" cy="812800"/>
          </a:xfrm>
          <a:prstGeom prst="straightConnector1">
            <a:avLst/>
          </a:prstGeom>
          <a:ln w="254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/>
          <p:cNvCxnSpPr/>
          <p:nvPr/>
        </p:nvCxnSpPr>
        <p:spPr>
          <a:xfrm>
            <a:off x="4362450" y="6272556"/>
            <a:ext cx="1346200" cy="444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33" descr="TP_tmp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9620" y="3560410"/>
            <a:ext cx="4164724" cy="30477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367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3200" dirty="0" err="1" smtClean="0"/>
              <a:t>Example</a:t>
            </a:r>
            <a:r>
              <a:rPr lang="de-DE" sz="3200" dirty="0"/>
              <a:t>: </a:t>
            </a:r>
            <a:r>
              <a:rPr lang="de-DE" sz="3200" dirty="0" err="1"/>
              <a:t>Predicting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future</a:t>
            </a:r>
            <a:endParaRPr lang="de-DE" dirty="0" smtClean="0"/>
          </a:p>
        </p:txBody>
      </p:sp>
      <p:sp>
        <p:nvSpPr>
          <p:cNvPr id="2" name="Rechteck 1"/>
          <p:cNvSpPr/>
          <p:nvPr/>
        </p:nvSpPr>
        <p:spPr bwMode="auto">
          <a:xfrm>
            <a:off x="2895600" y="2590800"/>
            <a:ext cx="3200400" cy="2971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Ellipse 2"/>
          <p:cNvSpPr/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3429000" y="5029200"/>
            <a:ext cx="76200" cy="762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4419600" y="3810000"/>
            <a:ext cx="76200" cy="762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Ellipse 16"/>
          <p:cNvSpPr/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Ellipse 17"/>
          <p:cNvSpPr/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4038600" y="4114800"/>
            <a:ext cx="76200" cy="762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Ellipse 19"/>
          <p:cNvSpPr/>
          <p:nvPr/>
        </p:nvSpPr>
        <p:spPr bwMode="auto">
          <a:xfrm>
            <a:off x="3048000" y="5410200"/>
            <a:ext cx="76200" cy="762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Ellipse 20"/>
          <p:cNvSpPr/>
          <p:nvPr/>
        </p:nvSpPr>
        <p:spPr bwMode="auto">
          <a:xfrm>
            <a:off x="3657600" y="4648200"/>
            <a:ext cx="76200" cy="762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Ellipse 21"/>
          <p:cNvSpPr/>
          <p:nvPr/>
        </p:nvSpPr>
        <p:spPr bwMode="auto">
          <a:xfrm>
            <a:off x="5257800" y="3048000"/>
            <a:ext cx="76200" cy="762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Gerade Verbindung 5"/>
          <p:cNvCxnSpPr/>
          <p:nvPr/>
        </p:nvCxnSpPr>
        <p:spPr bwMode="auto">
          <a:xfrm flipV="1">
            <a:off x="2895600" y="17092"/>
            <a:ext cx="5410200" cy="547785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Grafik 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4305" y="5943600"/>
            <a:ext cx="1334895" cy="2526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1399" y="3593576"/>
            <a:ext cx="506802" cy="23061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6324600"/>
            <a:ext cx="691095" cy="2308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934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3800" smtClean="0"/>
              <a:t>Questions?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67000"/>
            <a:ext cx="28575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95780" name="Oval 4"/>
          <p:cNvSpPr>
            <a:spLocks noChangeArrowheads="1"/>
          </p:cNvSpPr>
          <p:nvPr/>
        </p:nvSpPr>
        <p:spPr bwMode="auto">
          <a:xfrm flipV="1">
            <a:off x="2819400" y="3314700"/>
            <a:ext cx="36513" cy="36513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de-DE"/>
          </a:p>
        </p:txBody>
      </p:sp>
      <p:sp>
        <p:nvSpPr>
          <p:cNvPr id="1995781" name="Oval 5"/>
          <p:cNvSpPr>
            <a:spLocks noChangeArrowheads="1"/>
          </p:cNvSpPr>
          <p:nvPr/>
        </p:nvSpPr>
        <p:spPr bwMode="auto">
          <a:xfrm flipV="1">
            <a:off x="3403600" y="3124200"/>
            <a:ext cx="17463" cy="17463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7120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5780" grpId="0" animBg="1"/>
      <p:bldP spid="1995780" grpId="1" animBg="1"/>
      <p:bldP spid="1995781" grpId="0" animBg="1"/>
      <p:bldP spid="199578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102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3200" dirty="0" err="1" smtClean="0"/>
              <a:t>Example</a:t>
            </a:r>
            <a:r>
              <a:rPr lang="de-DE" sz="3200" dirty="0"/>
              <a:t>: </a:t>
            </a:r>
            <a:r>
              <a:rPr lang="de-DE" sz="3200" dirty="0" err="1"/>
              <a:t>Predicting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future</a:t>
            </a:r>
            <a:endParaRPr lang="de-DE" dirty="0" smtClean="0"/>
          </a:p>
        </p:txBody>
      </p:sp>
      <p:sp>
        <p:nvSpPr>
          <p:cNvPr id="2" name="Rechteck 1"/>
          <p:cNvSpPr/>
          <p:nvPr/>
        </p:nvSpPr>
        <p:spPr bwMode="auto">
          <a:xfrm>
            <a:off x="2895600" y="2590800"/>
            <a:ext cx="3200400" cy="2971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3048000" y="2971800"/>
            <a:ext cx="2590800" cy="2514600"/>
            <a:chOff x="3048000" y="2971800"/>
            <a:chExt cx="2590800" cy="2514600"/>
          </a:xfrm>
        </p:grpSpPr>
        <p:sp>
          <p:nvSpPr>
            <p:cNvPr id="3" name="Ellipse 2"/>
            <p:cNvSpPr/>
            <p:nvPr/>
          </p:nvSpPr>
          <p:spPr bwMode="auto">
            <a:xfrm>
              <a:off x="4648200" y="3505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12"/>
            <p:cNvSpPr/>
            <p:nvPr/>
          </p:nvSpPr>
          <p:spPr bwMode="auto">
            <a:xfrm>
              <a:off x="3429000" y="5029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Ellipse 14"/>
            <p:cNvSpPr/>
            <p:nvPr/>
          </p:nvSpPr>
          <p:spPr bwMode="auto">
            <a:xfrm>
              <a:off x="4419600" y="3810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562600" y="2971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Ellipse 17"/>
            <p:cNvSpPr/>
            <p:nvPr/>
          </p:nvSpPr>
          <p:spPr bwMode="auto">
            <a:xfrm>
              <a:off x="4953000" y="3352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Ellipse 18"/>
            <p:cNvSpPr/>
            <p:nvPr/>
          </p:nvSpPr>
          <p:spPr bwMode="auto">
            <a:xfrm>
              <a:off x="4038600" y="4114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Ellipse 19"/>
            <p:cNvSpPr/>
            <p:nvPr/>
          </p:nvSpPr>
          <p:spPr bwMode="auto">
            <a:xfrm>
              <a:off x="3048000" y="5410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Ellipse 20"/>
            <p:cNvSpPr/>
            <p:nvPr/>
          </p:nvSpPr>
          <p:spPr bwMode="auto">
            <a:xfrm>
              <a:off x="3657600" y="4648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Ellipse 21"/>
            <p:cNvSpPr/>
            <p:nvPr/>
          </p:nvSpPr>
          <p:spPr bwMode="auto">
            <a:xfrm>
              <a:off x="5257800" y="3048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" name="Gerade Verbindung 5"/>
          <p:cNvCxnSpPr/>
          <p:nvPr/>
        </p:nvCxnSpPr>
        <p:spPr bwMode="auto">
          <a:xfrm flipV="1">
            <a:off x="2895600" y="2590800"/>
            <a:ext cx="2895600" cy="2895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Grafik 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4305" y="5943600"/>
            <a:ext cx="1334895" cy="25262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6324600"/>
            <a:ext cx="691095" cy="2308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3" name="Gruppieren 22"/>
          <p:cNvGrpSpPr/>
          <p:nvPr/>
        </p:nvGrpSpPr>
        <p:grpSpPr>
          <a:xfrm>
            <a:off x="5562600" y="2971800"/>
            <a:ext cx="2209800" cy="2438400"/>
            <a:chOff x="4419600" y="2971800"/>
            <a:chExt cx="2209800" cy="2438400"/>
          </a:xfrm>
        </p:grpSpPr>
        <p:sp>
          <p:nvSpPr>
            <p:cNvPr id="24" name="Ellipse 23"/>
            <p:cNvSpPr/>
            <p:nvPr/>
          </p:nvSpPr>
          <p:spPr bwMode="auto">
            <a:xfrm>
              <a:off x="4419600" y="2971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Ellipse 24"/>
            <p:cNvSpPr/>
            <p:nvPr/>
          </p:nvSpPr>
          <p:spPr bwMode="auto">
            <a:xfrm>
              <a:off x="4749325" y="3048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Ellipse 25"/>
            <p:cNvSpPr/>
            <p:nvPr/>
          </p:nvSpPr>
          <p:spPr bwMode="auto">
            <a:xfrm>
              <a:off x="5067300" y="33147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Ellipse 26"/>
            <p:cNvSpPr/>
            <p:nvPr/>
          </p:nvSpPr>
          <p:spPr bwMode="auto">
            <a:xfrm>
              <a:off x="5486400" y="36576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Ellipse 27"/>
            <p:cNvSpPr/>
            <p:nvPr/>
          </p:nvSpPr>
          <p:spPr bwMode="auto">
            <a:xfrm>
              <a:off x="5791200" y="4114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Ellipse 28"/>
            <p:cNvSpPr/>
            <p:nvPr/>
          </p:nvSpPr>
          <p:spPr bwMode="auto">
            <a:xfrm>
              <a:off x="6096000" y="4495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Ellipse 29"/>
            <p:cNvSpPr/>
            <p:nvPr/>
          </p:nvSpPr>
          <p:spPr bwMode="auto">
            <a:xfrm>
              <a:off x="6400800" y="4953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Ellipse 30"/>
            <p:cNvSpPr/>
            <p:nvPr/>
          </p:nvSpPr>
          <p:spPr bwMode="auto">
            <a:xfrm>
              <a:off x="6553200" y="5334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" name="Freihandform 10"/>
          <p:cNvSpPr/>
          <p:nvPr/>
        </p:nvSpPr>
        <p:spPr>
          <a:xfrm>
            <a:off x="3187936" y="3066857"/>
            <a:ext cx="4584464" cy="2372897"/>
          </a:xfrm>
          <a:custGeom>
            <a:avLst/>
            <a:gdLst>
              <a:gd name="connsiteX0" fmla="*/ 0 w 2273181"/>
              <a:gd name="connsiteY0" fmla="*/ 1201697 h 1620441"/>
              <a:gd name="connsiteX1" fmla="*/ 1196411 w 2273181"/>
              <a:gd name="connsiteY1" fmla="*/ 5286 h 1620441"/>
              <a:gd name="connsiteX2" fmla="*/ 2273181 w 2273181"/>
              <a:gd name="connsiteY2" fmla="*/ 1620441 h 1620441"/>
              <a:gd name="connsiteX0" fmla="*/ 0 w 2260540"/>
              <a:gd name="connsiteY0" fmla="*/ 1609408 h 1615156"/>
              <a:gd name="connsiteX1" fmla="*/ 1183770 w 2260540"/>
              <a:gd name="connsiteY1" fmla="*/ 1 h 1615156"/>
              <a:gd name="connsiteX2" fmla="*/ 2260540 w 2260540"/>
              <a:gd name="connsiteY2" fmla="*/ 1615156 h 1615156"/>
              <a:gd name="connsiteX0" fmla="*/ 0 w 2260540"/>
              <a:gd name="connsiteY0" fmla="*/ 1609408 h 1615156"/>
              <a:gd name="connsiteX1" fmla="*/ 1183770 w 2260540"/>
              <a:gd name="connsiteY1" fmla="*/ 1 h 1615156"/>
              <a:gd name="connsiteX2" fmla="*/ 2260540 w 2260540"/>
              <a:gd name="connsiteY2" fmla="*/ 1615156 h 16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540" h="1615156">
                <a:moveTo>
                  <a:pt x="0" y="1609408"/>
                </a:moveTo>
                <a:cubicBezTo>
                  <a:pt x="379277" y="935589"/>
                  <a:pt x="807013" y="-957"/>
                  <a:pt x="1183770" y="1"/>
                </a:cubicBezTo>
                <a:cubicBezTo>
                  <a:pt x="1560527" y="959"/>
                  <a:pt x="1911586" y="842474"/>
                  <a:pt x="2260540" y="1615156"/>
                </a:cubicBezTo>
              </a:path>
            </a:pathLst>
          </a:custGeom>
          <a:ln w="25400">
            <a:solidFill>
              <a:schemeClr val="accent2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Grafik 1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872539"/>
            <a:ext cx="1956776" cy="29966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472" y="6324600"/>
            <a:ext cx="874928" cy="27643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404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3200" dirty="0" err="1" smtClean="0"/>
              <a:t>Example</a:t>
            </a:r>
            <a:r>
              <a:rPr lang="de-DE" sz="3200" dirty="0"/>
              <a:t>: </a:t>
            </a:r>
            <a:r>
              <a:rPr lang="de-DE" sz="3200" dirty="0" err="1"/>
              <a:t>Predicting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future</a:t>
            </a:r>
            <a:endParaRPr lang="de-DE" dirty="0" smtClean="0"/>
          </a:p>
        </p:txBody>
      </p:sp>
      <p:sp>
        <p:nvSpPr>
          <p:cNvPr id="2" name="Rechteck 1"/>
          <p:cNvSpPr/>
          <p:nvPr/>
        </p:nvSpPr>
        <p:spPr bwMode="auto">
          <a:xfrm>
            <a:off x="2895600" y="2590800"/>
            <a:ext cx="3200400" cy="2971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3048000" y="2971800"/>
            <a:ext cx="2590800" cy="2514600"/>
            <a:chOff x="3048000" y="2971800"/>
            <a:chExt cx="2590800" cy="2514600"/>
          </a:xfrm>
        </p:grpSpPr>
        <p:sp>
          <p:nvSpPr>
            <p:cNvPr id="3" name="Ellipse 2"/>
            <p:cNvSpPr/>
            <p:nvPr/>
          </p:nvSpPr>
          <p:spPr bwMode="auto">
            <a:xfrm>
              <a:off x="4648200" y="3505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12"/>
            <p:cNvSpPr/>
            <p:nvPr/>
          </p:nvSpPr>
          <p:spPr bwMode="auto">
            <a:xfrm>
              <a:off x="3429000" y="5029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Ellipse 14"/>
            <p:cNvSpPr/>
            <p:nvPr/>
          </p:nvSpPr>
          <p:spPr bwMode="auto">
            <a:xfrm>
              <a:off x="4419600" y="3810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562600" y="2971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Ellipse 17"/>
            <p:cNvSpPr/>
            <p:nvPr/>
          </p:nvSpPr>
          <p:spPr bwMode="auto">
            <a:xfrm>
              <a:off x="4953000" y="3352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Ellipse 18"/>
            <p:cNvSpPr/>
            <p:nvPr/>
          </p:nvSpPr>
          <p:spPr bwMode="auto">
            <a:xfrm>
              <a:off x="4038600" y="4114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Ellipse 19"/>
            <p:cNvSpPr/>
            <p:nvPr/>
          </p:nvSpPr>
          <p:spPr bwMode="auto">
            <a:xfrm>
              <a:off x="3048000" y="5410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Ellipse 20"/>
            <p:cNvSpPr/>
            <p:nvPr/>
          </p:nvSpPr>
          <p:spPr bwMode="auto">
            <a:xfrm>
              <a:off x="3657600" y="4648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Ellipse 21"/>
            <p:cNvSpPr/>
            <p:nvPr/>
          </p:nvSpPr>
          <p:spPr bwMode="auto">
            <a:xfrm>
              <a:off x="5257800" y="3048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7" name="Grafik 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5943600"/>
            <a:ext cx="7549536" cy="29966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6324600"/>
            <a:ext cx="691095" cy="2308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prstShdw prst="shdw14" dist="35921" dir="2700000">
                    <a:srgbClr val="000000"/>
                  </a:prst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Freihandform 8"/>
          <p:cNvSpPr/>
          <p:nvPr/>
        </p:nvSpPr>
        <p:spPr>
          <a:xfrm>
            <a:off x="3059394" y="2606469"/>
            <a:ext cx="2931207" cy="2956844"/>
          </a:xfrm>
          <a:custGeom>
            <a:avLst/>
            <a:gdLst>
              <a:gd name="connsiteX0" fmla="*/ 0 w 2751746"/>
              <a:gd name="connsiteY0" fmla="*/ 2692298 h 2692298"/>
              <a:gd name="connsiteX1" fmla="*/ 179461 w 2751746"/>
              <a:gd name="connsiteY1" fmla="*/ 2025726 h 2692298"/>
              <a:gd name="connsiteX2" fmla="*/ 384561 w 2751746"/>
              <a:gd name="connsiteY2" fmla="*/ 2316283 h 2692298"/>
              <a:gd name="connsiteX3" fmla="*/ 512747 w 2751746"/>
              <a:gd name="connsiteY3" fmla="*/ 2367558 h 2692298"/>
              <a:gd name="connsiteX4" fmla="*/ 623843 w 2751746"/>
              <a:gd name="connsiteY4" fmla="*/ 1940268 h 2692298"/>
              <a:gd name="connsiteX5" fmla="*/ 769121 w 2751746"/>
              <a:gd name="connsiteY5" fmla="*/ 1581345 h 2692298"/>
              <a:gd name="connsiteX6" fmla="*/ 999858 w 2751746"/>
              <a:gd name="connsiteY6" fmla="*/ 1410429 h 2692298"/>
              <a:gd name="connsiteX7" fmla="*/ 1196411 w 2751746"/>
              <a:gd name="connsiteY7" fmla="*/ 1034414 h 2692298"/>
              <a:gd name="connsiteX8" fmla="*/ 1367327 w 2751746"/>
              <a:gd name="connsiteY8" fmla="*/ 1094234 h 2692298"/>
              <a:gd name="connsiteX9" fmla="*/ 1495514 w 2751746"/>
              <a:gd name="connsiteY9" fmla="*/ 1154055 h 2692298"/>
              <a:gd name="connsiteX10" fmla="*/ 1606609 w 2751746"/>
              <a:gd name="connsiteY10" fmla="*/ 786586 h 2692298"/>
              <a:gd name="connsiteX11" fmla="*/ 1726250 w 2751746"/>
              <a:gd name="connsiteY11" fmla="*/ 564395 h 2692298"/>
              <a:gd name="connsiteX12" fmla="*/ 1922804 w 2751746"/>
              <a:gd name="connsiteY12" fmla="*/ 641307 h 2692298"/>
              <a:gd name="connsiteX13" fmla="*/ 2068082 w 2751746"/>
              <a:gd name="connsiteY13" fmla="*/ 752403 h 2692298"/>
              <a:gd name="connsiteX14" fmla="*/ 2221906 w 2751746"/>
              <a:gd name="connsiteY14" fmla="*/ 333659 h 2692298"/>
              <a:gd name="connsiteX15" fmla="*/ 2358639 w 2751746"/>
              <a:gd name="connsiteY15" fmla="*/ 373 h 2692298"/>
              <a:gd name="connsiteX16" fmla="*/ 2521009 w 2751746"/>
              <a:gd name="connsiteY16" fmla="*/ 273838 h 2692298"/>
              <a:gd name="connsiteX17" fmla="*/ 2751746 w 2751746"/>
              <a:gd name="connsiteY17" fmla="*/ 547304 h 2692298"/>
              <a:gd name="connsiteX0" fmla="*/ 0 w 2777383"/>
              <a:gd name="connsiteY0" fmla="*/ 2811939 h 2811939"/>
              <a:gd name="connsiteX1" fmla="*/ 205098 w 2777383"/>
              <a:gd name="connsiteY1" fmla="*/ 2025726 h 2811939"/>
              <a:gd name="connsiteX2" fmla="*/ 410198 w 2777383"/>
              <a:gd name="connsiteY2" fmla="*/ 2316283 h 2811939"/>
              <a:gd name="connsiteX3" fmla="*/ 538384 w 2777383"/>
              <a:gd name="connsiteY3" fmla="*/ 2367558 h 2811939"/>
              <a:gd name="connsiteX4" fmla="*/ 649480 w 2777383"/>
              <a:gd name="connsiteY4" fmla="*/ 1940268 h 2811939"/>
              <a:gd name="connsiteX5" fmla="*/ 794758 w 2777383"/>
              <a:gd name="connsiteY5" fmla="*/ 1581345 h 2811939"/>
              <a:gd name="connsiteX6" fmla="*/ 1025495 w 2777383"/>
              <a:gd name="connsiteY6" fmla="*/ 1410429 h 2811939"/>
              <a:gd name="connsiteX7" fmla="*/ 1222048 w 2777383"/>
              <a:gd name="connsiteY7" fmla="*/ 1034414 h 2811939"/>
              <a:gd name="connsiteX8" fmla="*/ 1392964 w 2777383"/>
              <a:gd name="connsiteY8" fmla="*/ 1094234 h 2811939"/>
              <a:gd name="connsiteX9" fmla="*/ 1521151 w 2777383"/>
              <a:gd name="connsiteY9" fmla="*/ 1154055 h 2811939"/>
              <a:gd name="connsiteX10" fmla="*/ 1632246 w 2777383"/>
              <a:gd name="connsiteY10" fmla="*/ 786586 h 2811939"/>
              <a:gd name="connsiteX11" fmla="*/ 1751887 w 2777383"/>
              <a:gd name="connsiteY11" fmla="*/ 564395 h 2811939"/>
              <a:gd name="connsiteX12" fmla="*/ 1948441 w 2777383"/>
              <a:gd name="connsiteY12" fmla="*/ 641307 h 2811939"/>
              <a:gd name="connsiteX13" fmla="*/ 2093719 w 2777383"/>
              <a:gd name="connsiteY13" fmla="*/ 752403 h 2811939"/>
              <a:gd name="connsiteX14" fmla="*/ 2247543 w 2777383"/>
              <a:gd name="connsiteY14" fmla="*/ 333659 h 2811939"/>
              <a:gd name="connsiteX15" fmla="*/ 2384276 w 2777383"/>
              <a:gd name="connsiteY15" fmla="*/ 373 h 2811939"/>
              <a:gd name="connsiteX16" fmla="*/ 2546646 w 2777383"/>
              <a:gd name="connsiteY16" fmla="*/ 273838 h 2811939"/>
              <a:gd name="connsiteX17" fmla="*/ 2777383 w 2777383"/>
              <a:gd name="connsiteY17" fmla="*/ 547304 h 2811939"/>
              <a:gd name="connsiteX0" fmla="*/ 0 w 2965390"/>
              <a:gd name="connsiteY0" fmla="*/ 2884475 h 2884475"/>
              <a:gd name="connsiteX1" fmla="*/ 205098 w 2965390"/>
              <a:gd name="connsiteY1" fmla="*/ 2098262 h 2884475"/>
              <a:gd name="connsiteX2" fmla="*/ 410198 w 2965390"/>
              <a:gd name="connsiteY2" fmla="*/ 2388819 h 2884475"/>
              <a:gd name="connsiteX3" fmla="*/ 538384 w 2965390"/>
              <a:gd name="connsiteY3" fmla="*/ 2440094 h 2884475"/>
              <a:gd name="connsiteX4" fmla="*/ 649480 w 2965390"/>
              <a:gd name="connsiteY4" fmla="*/ 2012804 h 2884475"/>
              <a:gd name="connsiteX5" fmla="*/ 794758 w 2965390"/>
              <a:gd name="connsiteY5" fmla="*/ 1653881 h 2884475"/>
              <a:gd name="connsiteX6" fmla="*/ 1025495 w 2965390"/>
              <a:gd name="connsiteY6" fmla="*/ 1482965 h 2884475"/>
              <a:gd name="connsiteX7" fmla="*/ 1222048 w 2965390"/>
              <a:gd name="connsiteY7" fmla="*/ 1106950 h 2884475"/>
              <a:gd name="connsiteX8" fmla="*/ 1392964 w 2965390"/>
              <a:gd name="connsiteY8" fmla="*/ 1166770 h 2884475"/>
              <a:gd name="connsiteX9" fmla="*/ 1521151 w 2965390"/>
              <a:gd name="connsiteY9" fmla="*/ 1226591 h 2884475"/>
              <a:gd name="connsiteX10" fmla="*/ 1632246 w 2965390"/>
              <a:gd name="connsiteY10" fmla="*/ 859122 h 2884475"/>
              <a:gd name="connsiteX11" fmla="*/ 1751887 w 2965390"/>
              <a:gd name="connsiteY11" fmla="*/ 636931 h 2884475"/>
              <a:gd name="connsiteX12" fmla="*/ 1948441 w 2965390"/>
              <a:gd name="connsiteY12" fmla="*/ 713843 h 2884475"/>
              <a:gd name="connsiteX13" fmla="*/ 2093719 w 2965390"/>
              <a:gd name="connsiteY13" fmla="*/ 824939 h 2884475"/>
              <a:gd name="connsiteX14" fmla="*/ 2247543 w 2965390"/>
              <a:gd name="connsiteY14" fmla="*/ 406195 h 2884475"/>
              <a:gd name="connsiteX15" fmla="*/ 2384276 w 2965390"/>
              <a:gd name="connsiteY15" fmla="*/ 72909 h 2884475"/>
              <a:gd name="connsiteX16" fmla="*/ 2546646 w 2965390"/>
              <a:gd name="connsiteY16" fmla="*/ 346374 h 2884475"/>
              <a:gd name="connsiteX17" fmla="*/ 2965390 w 2965390"/>
              <a:gd name="connsiteY17" fmla="*/ 13089 h 2884475"/>
              <a:gd name="connsiteX0" fmla="*/ 0 w 2931207"/>
              <a:gd name="connsiteY0" fmla="*/ 2968223 h 2968223"/>
              <a:gd name="connsiteX1" fmla="*/ 205098 w 2931207"/>
              <a:gd name="connsiteY1" fmla="*/ 2182010 h 2968223"/>
              <a:gd name="connsiteX2" fmla="*/ 410198 w 2931207"/>
              <a:gd name="connsiteY2" fmla="*/ 2472567 h 2968223"/>
              <a:gd name="connsiteX3" fmla="*/ 538384 w 2931207"/>
              <a:gd name="connsiteY3" fmla="*/ 2523842 h 2968223"/>
              <a:gd name="connsiteX4" fmla="*/ 649480 w 2931207"/>
              <a:gd name="connsiteY4" fmla="*/ 2096552 h 2968223"/>
              <a:gd name="connsiteX5" fmla="*/ 794758 w 2931207"/>
              <a:gd name="connsiteY5" fmla="*/ 1737629 h 2968223"/>
              <a:gd name="connsiteX6" fmla="*/ 1025495 w 2931207"/>
              <a:gd name="connsiteY6" fmla="*/ 1566713 h 2968223"/>
              <a:gd name="connsiteX7" fmla="*/ 1222048 w 2931207"/>
              <a:gd name="connsiteY7" fmla="*/ 1190698 h 2968223"/>
              <a:gd name="connsiteX8" fmla="*/ 1392964 w 2931207"/>
              <a:gd name="connsiteY8" fmla="*/ 1250518 h 2968223"/>
              <a:gd name="connsiteX9" fmla="*/ 1521151 w 2931207"/>
              <a:gd name="connsiteY9" fmla="*/ 1310339 h 2968223"/>
              <a:gd name="connsiteX10" fmla="*/ 1632246 w 2931207"/>
              <a:gd name="connsiteY10" fmla="*/ 942870 h 2968223"/>
              <a:gd name="connsiteX11" fmla="*/ 1751887 w 2931207"/>
              <a:gd name="connsiteY11" fmla="*/ 720679 h 2968223"/>
              <a:gd name="connsiteX12" fmla="*/ 1948441 w 2931207"/>
              <a:gd name="connsiteY12" fmla="*/ 797591 h 2968223"/>
              <a:gd name="connsiteX13" fmla="*/ 2093719 w 2931207"/>
              <a:gd name="connsiteY13" fmla="*/ 908687 h 2968223"/>
              <a:gd name="connsiteX14" fmla="*/ 2247543 w 2931207"/>
              <a:gd name="connsiteY14" fmla="*/ 489943 h 2968223"/>
              <a:gd name="connsiteX15" fmla="*/ 2384276 w 2931207"/>
              <a:gd name="connsiteY15" fmla="*/ 156657 h 2968223"/>
              <a:gd name="connsiteX16" fmla="*/ 2546646 w 2931207"/>
              <a:gd name="connsiteY16" fmla="*/ 430122 h 2968223"/>
              <a:gd name="connsiteX17" fmla="*/ 2931207 w 2931207"/>
              <a:gd name="connsiteY17" fmla="*/ 11379 h 2968223"/>
              <a:gd name="connsiteX0" fmla="*/ 0 w 2931207"/>
              <a:gd name="connsiteY0" fmla="*/ 2956844 h 2956844"/>
              <a:gd name="connsiteX1" fmla="*/ 205098 w 2931207"/>
              <a:gd name="connsiteY1" fmla="*/ 2170631 h 2956844"/>
              <a:gd name="connsiteX2" fmla="*/ 410198 w 2931207"/>
              <a:gd name="connsiteY2" fmla="*/ 2461188 h 2956844"/>
              <a:gd name="connsiteX3" fmla="*/ 538384 w 2931207"/>
              <a:gd name="connsiteY3" fmla="*/ 2512463 h 2956844"/>
              <a:gd name="connsiteX4" fmla="*/ 649480 w 2931207"/>
              <a:gd name="connsiteY4" fmla="*/ 2085173 h 2956844"/>
              <a:gd name="connsiteX5" fmla="*/ 794758 w 2931207"/>
              <a:gd name="connsiteY5" fmla="*/ 1726250 h 2956844"/>
              <a:gd name="connsiteX6" fmla="*/ 1025495 w 2931207"/>
              <a:gd name="connsiteY6" fmla="*/ 1555334 h 2956844"/>
              <a:gd name="connsiteX7" fmla="*/ 1222048 w 2931207"/>
              <a:gd name="connsiteY7" fmla="*/ 1179319 h 2956844"/>
              <a:gd name="connsiteX8" fmla="*/ 1392964 w 2931207"/>
              <a:gd name="connsiteY8" fmla="*/ 1239139 h 2956844"/>
              <a:gd name="connsiteX9" fmla="*/ 1521151 w 2931207"/>
              <a:gd name="connsiteY9" fmla="*/ 1298960 h 2956844"/>
              <a:gd name="connsiteX10" fmla="*/ 1632246 w 2931207"/>
              <a:gd name="connsiteY10" fmla="*/ 931491 h 2956844"/>
              <a:gd name="connsiteX11" fmla="*/ 1751887 w 2931207"/>
              <a:gd name="connsiteY11" fmla="*/ 709300 h 2956844"/>
              <a:gd name="connsiteX12" fmla="*/ 1948441 w 2931207"/>
              <a:gd name="connsiteY12" fmla="*/ 786212 h 2956844"/>
              <a:gd name="connsiteX13" fmla="*/ 2093719 w 2931207"/>
              <a:gd name="connsiteY13" fmla="*/ 897308 h 2956844"/>
              <a:gd name="connsiteX14" fmla="*/ 2247543 w 2931207"/>
              <a:gd name="connsiteY14" fmla="*/ 478564 h 2956844"/>
              <a:gd name="connsiteX15" fmla="*/ 2384276 w 2931207"/>
              <a:gd name="connsiteY15" fmla="*/ 145278 h 2956844"/>
              <a:gd name="connsiteX16" fmla="*/ 2546646 w 2931207"/>
              <a:gd name="connsiteY16" fmla="*/ 418743 h 2956844"/>
              <a:gd name="connsiteX17" fmla="*/ 2931207 w 2931207"/>
              <a:gd name="connsiteY17" fmla="*/ 0 h 2956844"/>
              <a:gd name="connsiteX0" fmla="*/ 0 w 2931207"/>
              <a:gd name="connsiteY0" fmla="*/ 2956844 h 2956844"/>
              <a:gd name="connsiteX1" fmla="*/ 205098 w 2931207"/>
              <a:gd name="connsiteY1" fmla="*/ 2170631 h 2956844"/>
              <a:gd name="connsiteX2" fmla="*/ 410198 w 2931207"/>
              <a:gd name="connsiteY2" fmla="*/ 2461188 h 2956844"/>
              <a:gd name="connsiteX3" fmla="*/ 538384 w 2931207"/>
              <a:gd name="connsiteY3" fmla="*/ 2512463 h 2956844"/>
              <a:gd name="connsiteX4" fmla="*/ 649480 w 2931207"/>
              <a:gd name="connsiteY4" fmla="*/ 2085173 h 2956844"/>
              <a:gd name="connsiteX5" fmla="*/ 794758 w 2931207"/>
              <a:gd name="connsiteY5" fmla="*/ 1726250 h 2956844"/>
              <a:gd name="connsiteX6" fmla="*/ 1025495 w 2931207"/>
              <a:gd name="connsiteY6" fmla="*/ 1555334 h 2956844"/>
              <a:gd name="connsiteX7" fmla="*/ 1222048 w 2931207"/>
              <a:gd name="connsiteY7" fmla="*/ 1179319 h 2956844"/>
              <a:gd name="connsiteX8" fmla="*/ 1392964 w 2931207"/>
              <a:gd name="connsiteY8" fmla="*/ 1239139 h 2956844"/>
              <a:gd name="connsiteX9" fmla="*/ 1521151 w 2931207"/>
              <a:gd name="connsiteY9" fmla="*/ 1298960 h 2956844"/>
              <a:gd name="connsiteX10" fmla="*/ 1632246 w 2931207"/>
              <a:gd name="connsiteY10" fmla="*/ 931491 h 2956844"/>
              <a:gd name="connsiteX11" fmla="*/ 1751887 w 2931207"/>
              <a:gd name="connsiteY11" fmla="*/ 709300 h 2956844"/>
              <a:gd name="connsiteX12" fmla="*/ 1948441 w 2931207"/>
              <a:gd name="connsiteY12" fmla="*/ 786212 h 2956844"/>
              <a:gd name="connsiteX13" fmla="*/ 2093719 w 2931207"/>
              <a:gd name="connsiteY13" fmla="*/ 897308 h 2956844"/>
              <a:gd name="connsiteX14" fmla="*/ 2247543 w 2931207"/>
              <a:gd name="connsiteY14" fmla="*/ 478564 h 2956844"/>
              <a:gd name="connsiteX15" fmla="*/ 2384276 w 2931207"/>
              <a:gd name="connsiteY15" fmla="*/ 145278 h 2956844"/>
              <a:gd name="connsiteX16" fmla="*/ 2657742 w 2931207"/>
              <a:gd name="connsiteY16" fmla="*/ 546930 h 2956844"/>
              <a:gd name="connsiteX17" fmla="*/ 2931207 w 2931207"/>
              <a:gd name="connsiteY17" fmla="*/ 0 h 2956844"/>
              <a:gd name="connsiteX0" fmla="*/ 0 w 2931207"/>
              <a:gd name="connsiteY0" fmla="*/ 2956844 h 2956844"/>
              <a:gd name="connsiteX1" fmla="*/ 205098 w 2931207"/>
              <a:gd name="connsiteY1" fmla="*/ 2170631 h 2956844"/>
              <a:gd name="connsiteX2" fmla="*/ 410198 w 2931207"/>
              <a:gd name="connsiteY2" fmla="*/ 2461188 h 2956844"/>
              <a:gd name="connsiteX3" fmla="*/ 538384 w 2931207"/>
              <a:gd name="connsiteY3" fmla="*/ 2512463 h 2956844"/>
              <a:gd name="connsiteX4" fmla="*/ 649480 w 2931207"/>
              <a:gd name="connsiteY4" fmla="*/ 2085173 h 2956844"/>
              <a:gd name="connsiteX5" fmla="*/ 794758 w 2931207"/>
              <a:gd name="connsiteY5" fmla="*/ 1726250 h 2956844"/>
              <a:gd name="connsiteX6" fmla="*/ 1025495 w 2931207"/>
              <a:gd name="connsiteY6" fmla="*/ 1555334 h 2956844"/>
              <a:gd name="connsiteX7" fmla="*/ 1222048 w 2931207"/>
              <a:gd name="connsiteY7" fmla="*/ 1179319 h 2956844"/>
              <a:gd name="connsiteX8" fmla="*/ 1392964 w 2931207"/>
              <a:gd name="connsiteY8" fmla="*/ 1239139 h 2956844"/>
              <a:gd name="connsiteX9" fmla="*/ 1521151 w 2931207"/>
              <a:gd name="connsiteY9" fmla="*/ 1298960 h 2956844"/>
              <a:gd name="connsiteX10" fmla="*/ 1632246 w 2931207"/>
              <a:gd name="connsiteY10" fmla="*/ 931491 h 2956844"/>
              <a:gd name="connsiteX11" fmla="*/ 1751887 w 2931207"/>
              <a:gd name="connsiteY11" fmla="*/ 709300 h 2956844"/>
              <a:gd name="connsiteX12" fmla="*/ 1948441 w 2931207"/>
              <a:gd name="connsiteY12" fmla="*/ 786212 h 2956844"/>
              <a:gd name="connsiteX13" fmla="*/ 2093719 w 2931207"/>
              <a:gd name="connsiteY13" fmla="*/ 897308 h 2956844"/>
              <a:gd name="connsiteX14" fmla="*/ 2247543 w 2931207"/>
              <a:gd name="connsiteY14" fmla="*/ 478564 h 2956844"/>
              <a:gd name="connsiteX15" fmla="*/ 2384276 w 2931207"/>
              <a:gd name="connsiteY15" fmla="*/ 145278 h 2956844"/>
              <a:gd name="connsiteX16" fmla="*/ 2657742 w 2931207"/>
              <a:gd name="connsiteY16" fmla="*/ 512747 h 2956844"/>
              <a:gd name="connsiteX17" fmla="*/ 2931207 w 2931207"/>
              <a:gd name="connsiteY17" fmla="*/ 0 h 2956844"/>
              <a:gd name="connsiteX0" fmla="*/ 0 w 2931207"/>
              <a:gd name="connsiteY0" fmla="*/ 2956844 h 2956844"/>
              <a:gd name="connsiteX1" fmla="*/ 205098 w 2931207"/>
              <a:gd name="connsiteY1" fmla="*/ 2170631 h 2956844"/>
              <a:gd name="connsiteX2" fmla="*/ 410198 w 2931207"/>
              <a:gd name="connsiteY2" fmla="*/ 2461188 h 2956844"/>
              <a:gd name="connsiteX3" fmla="*/ 538384 w 2931207"/>
              <a:gd name="connsiteY3" fmla="*/ 2512463 h 2956844"/>
              <a:gd name="connsiteX4" fmla="*/ 649480 w 2931207"/>
              <a:gd name="connsiteY4" fmla="*/ 2085173 h 2956844"/>
              <a:gd name="connsiteX5" fmla="*/ 794758 w 2931207"/>
              <a:gd name="connsiteY5" fmla="*/ 1726250 h 2956844"/>
              <a:gd name="connsiteX6" fmla="*/ 1025495 w 2931207"/>
              <a:gd name="connsiteY6" fmla="*/ 1555334 h 2956844"/>
              <a:gd name="connsiteX7" fmla="*/ 1222048 w 2931207"/>
              <a:gd name="connsiteY7" fmla="*/ 1179319 h 2956844"/>
              <a:gd name="connsiteX8" fmla="*/ 1392964 w 2931207"/>
              <a:gd name="connsiteY8" fmla="*/ 1239139 h 2956844"/>
              <a:gd name="connsiteX9" fmla="*/ 1521151 w 2931207"/>
              <a:gd name="connsiteY9" fmla="*/ 1298960 h 2956844"/>
              <a:gd name="connsiteX10" fmla="*/ 1632246 w 2931207"/>
              <a:gd name="connsiteY10" fmla="*/ 931491 h 2956844"/>
              <a:gd name="connsiteX11" fmla="*/ 1751887 w 2931207"/>
              <a:gd name="connsiteY11" fmla="*/ 709300 h 2956844"/>
              <a:gd name="connsiteX12" fmla="*/ 1948441 w 2931207"/>
              <a:gd name="connsiteY12" fmla="*/ 786212 h 2956844"/>
              <a:gd name="connsiteX13" fmla="*/ 2093719 w 2931207"/>
              <a:gd name="connsiteY13" fmla="*/ 897308 h 2956844"/>
              <a:gd name="connsiteX14" fmla="*/ 2247543 w 2931207"/>
              <a:gd name="connsiteY14" fmla="*/ 478564 h 2956844"/>
              <a:gd name="connsiteX15" fmla="*/ 2384276 w 2931207"/>
              <a:gd name="connsiteY15" fmla="*/ 145278 h 2956844"/>
              <a:gd name="connsiteX16" fmla="*/ 2657742 w 2931207"/>
              <a:gd name="connsiteY16" fmla="*/ 512747 h 2956844"/>
              <a:gd name="connsiteX17" fmla="*/ 2931207 w 2931207"/>
              <a:gd name="connsiteY17" fmla="*/ 0 h 2956844"/>
              <a:gd name="connsiteX0" fmla="*/ 0 w 2931207"/>
              <a:gd name="connsiteY0" fmla="*/ 2956844 h 2956844"/>
              <a:gd name="connsiteX1" fmla="*/ 205098 w 2931207"/>
              <a:gd name="connsiteY1" fmla="*/ 2170631 h 2956844"/>
              <a:gd name="connsiteX2" fmla="*/ 410198 w 2931207"/>
              <a:gd name="connsiteY2" fmla="*/ 2461188 h 2956844"/>
              <a:gd name="connsiteX3" fmla="*/ 538384 w 2931207"/>
              <a:gd name="connsiteY3" fmla="*/ 2512463 h 2956844"/>
              <a:gd name="connsiteX4" fmla="*/ 649480 w 2931207"/>
              <a:gd name="connsiteY4" fmla="*/ 2085173 h 2956844"/>
              <a:gd name="connsiteX5" fmla="*/ 794758 w 2931207"/>
              <a:gd name="connsiteY5" fmla="*/ 1726250 h 2956844"/>
              <a:gd name="connsiteX6" fmla="*/ 1025495 w 2931207"/>
              <a:gd name="connsiteY6" fmla="*/ 1555334 h 2956844"/>
              <a:gd name="connsiteX7" fmla="*/ 1222048 w 2931207"/>
              <a:gd name="connsiteY7" fmla="*/ 1179319 h 2956844"/>
              <a:gd name="connsiteX8" fmla="*/ 1392964 w 2931207"/>
              <a:gd name="connsiteY8" fmla="*/ 1239139 h 2956844"/>
              <a:gd name="connsiteX9" fmla="*/ 1563880 w 2931207"/>
              <a:gd name="connsiteY9" fmla="*/ 1410055 h 2956844"/>
              <a:gd name="connsiteX10" fmla="*/ 1632246 w 2931207"/>
              <a:gd name="connsiteY10" fmla="*/ 931491 h 2956844"/>
              <a:gd name="connsiteX11" fmla="*/ 1751887 w 2931207"/>
              <a:gd name="connsiteY11" fmla="*/ 709300 h 2956844"/>
              <a:gd name="connsiteX12" fmla="*/ 1948441 w 2931207"/>
              <a:gd name="connsiteY12" fmla="*/ 786212 h 2956844"/>
              <a:gd name="connsiteX13" fmla="*/ 2093719 w 2931207"/>
              <a:gd name="connsiteY13" fmla="*/ 897308 h 2956844"/>
              <a:gd name="connsiteX14" fmla="*/ 2247543 w 2931207"/>
              <a:gd name="connsiteY14" fmla="*/ 478564 h 2956844"/>
              <a:gd name="connsiteX15" fmla="*/ 2384276 w 2931207"/>
              <a:gd name="connsiteY15" fmla="*/ 145278 h 2956844"/>
              <a:gd name="connsiteX16" fmla="*/ 2657742 w 2931207"/>
              <a:gd name="connsiteY16" fmla="*/ 512747 h 2956844"/>
              <a:gd name="connsiteX17" fmla="*/ 2931207 w 2931207"/>
              <a:gd name="connsiteY17" fmla="*/ 0 h 2956844"/>
              <a:gd name="connsiteX0" fmla="*/ 0 w 2931207"/>
              <a:gd name="connsiteY0" fmla="*/ 2956844 h 2956844"/>
              <a:gd name="connsiteX1" fmla="*/ 205098 w 2931207"/>
              <a:gd name="connsiteY1" fmla="*/ 2170631 h 2956844"/>
              <a:gd name="connsiteX2" fmla="*/ 410198 w 2931207"/>
              <a:gd name="connsiteY2" fmla="*/ 2461188 h 2956844"/>
              <a:gd name="connsiteX3" fmla="*/ 538384 w 2931207"/>
              <a:gd name="connsiteY3" fmla="*/ 2512463 h 2956844"/>
              <a:gd name="connsiteX4" fmla="*/ 649480 w 2931207"/>
              <a:gd name="connsiteY4" fmla="*/ 2085173 h 2956844"/>
              <a:gd name="connsiteX5" fmla="*/ 794758 w 2931207"/>
              <a:gd name="connsiteY5" fmla="*/ 1726250 h 2956844"/>
              <a:gd name="connsiteX6" fmla="*/ 1025495 w 2931207"/>
              <a:gd name="connsiteY6" fmla="*/ 1555334 h 2956844"/>
              <a:gd name="connsiteX7" fmla="*/ 1222048 w 2931207"/>
              <a:gd name="connsiteY7" fmla="*/ 1179319 h 2956844"/>
              <a:gd name="connsiteX8" fmla="*/ 1392964 w 2931207"/>
              <a:gd name="connsiteY8" fmla="*/ 1239139 h 2956844"/>
              <a:gd name="connsiteX9" fmla="*/ 1538243 w 2931207"/>
              <a:gd name="connsiteY9" fmla="*/ 1401509 h 2956844"/>
              <a:gd name="connsiteX10" fmla="*/ 1632246 w 2931207"/>
              <a:gd name="connsiteY10" fmla="*/ 931491 h 2956844"/>
              <a:gd name="connsiteX11" fmla="*/ 1751887 w 2931207"/>
              <a:gd name="connsiteY11" fmla="*/ 709300 h 2956844"/>
              <a:gd name="connsiteX12" fmla="*/ 1948441 w 2931207"/>
              <a:gd name="connsiteY12" fmla="*/ 786212 h 2956844"/>
              <a:gd name="connsiteX13" fmla="*/ 2093719 w 2931207"/>
              <a:gd name="connsiteY13" fmla="*/ 897308 h 2956844"/>
              <a:gd name="connsiteX14" fmla="*/ 2247543 w 2931207"/>
              <a:gd name="connsiteY14" fmla="*/ 478564 h 2956844"/>
              <a:gd name="connsiteX15" fmla="*/ 2384276 w 2931207"/>
              <a:gd name="connsiteY15" fmla="*/ 145278 h 2956844"/>
              <a:gd name="connsiteX16" fmla="*/ 2657742 w 2931207"/>
              <a:gd name="connsiteY16" fmla="*/ 512747 h 2956844"/>
              <a:gd name="connsiteX17" fmla="*/ 2931207 w 2931207"/>
              <a:gd name="connsiteY17" fmla="*/ 0 h 2956844"/>
              <a:gd name="connsiteX0" fmla="*/ 0 w 2931207"/>
              <a:gd name="connsiteY0" fmla="*/ 2956844 h 2956844"/>
              <a:gd name="connsiteX1" fmla="*/ 205098 w 2931207"/>
              <a:gd name="connsiteY1" fmla="*/ 2170631 h 2956844"/>
              <a:gd name="connsiteX2" fmla="*/ 410198 w 2931207"/>
              <a:gd name="connsiteY2" fmla="*/ 2461188 h 2956844"/>
              <a:gd name="connsiteX3" fmla="*/ 538384 w 2931207"/>
              <a:gd name="connsiteY3" fmla="*/ 2512463 h 2956844"/>
              <a:gd name="connsiteX4" fmla="*/ 649480 w 2931207"/>
              <a:gd name="connsiteY4" fmla="*/ 2085173 h 2956844"/>
              <a:gd name="connsiteX5" fmla="*/ 794758 w 2931207"/>
              <a:gd name="connsiteY5" fmla="*/ 1726250 h 2956844"/>
              <a:gd name="connsiteX6" fmla="*/ 1025495 w 2931207"/>
              <a:gd name="connsiteY6" fmla="*/ 1555334 h 2956844"/>
              <a:gd name="connsiteX7" fmla="*/ 1222048 w 2931207"/>
              <a:gd name="connsiteY7" fmla="*/ 1179319 h 2956844"/>
              <a:gd name="connsiteX8" fmla="*/ 1392964 w 2931207"/>
              <a:gd name="connsiteY8" fmla="*/ 1239139 h 2956844"/>
              <a:gd name="connsiteX9" fmla="*/ 1538243 w 2931207"/>
              <a:gd name="connsiteY9" fmla="*/ 1247684 h 2956844"/>
              <a:gd name="connsiteX10" fmla="*/ 1632246 w 2931207"/>
              <a:gd name="connsiteY10" fmla="*/ 931491 h 2956844"/>
              <a:gd name="connsiteX11" fmla="*/ 1751887 w 2931207"/>
              <a:gd name="connsiteY11" fmla="*/ 709300 h 2956844"/>
              <a:gd name="connsiteX12" fmla="*/ 1948441 w 2931207"/>
              <a:gd name="connsiteY12" fmla="*/ 786212 h 2956844"/>
              <a:gd name="connsiteX13" fmla="*/ 2093719 w 2931207"/>
              <a:gd name="connsiteY13" fmla="*/ 897308 h 2956844"/>
              <a:gd name="connsiteX14" fmla="*/ 2247543 w 2931207"/>
              <a:gd name="connsiteY14" fmla="*/ 478564 h 2956844"/>
              <a:gd name="connsiteX15" fmla="*/ 2384276 w 2931207"/>
              <a:gd name="connsiteY15" fmla="*/ 145278 h 2956844"/>
              <a:gd name="connsiteX16" fmla="*/ 2657742 w 2931207"/>
              <a:gd name="connsiteY16" fmla="*/ 512747 h 2956844"/>
              <a:gd name="connsiteX17" fmla="*/ 2931207 w 2931207"/>
              <a:gd name="connsiteY17" fmla="*/ 0 h 295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31207" h="2956844">
                <a:moveTo>
                  <a:pt x="0" y="2956844"/>
                </a:moveTo>
                <a:cubicBezTo>
                  <a:pt x="57684" y="2654892"/>
                  <a:pt x="136732" y="2253240"/>
                  <a:pt x="205098" y="2170631"/>
                </a:cubicBezTo>
                <a:cubicBezTo>
                  <a:pt x="273464" y="2088022"/>
                  <a:pt x="354650" y="2404216"/>
                  <a:pt x="410198" y="2461188"/>
                </a:cubicBezTo>
                <a:cubicBezTo>
                  <a:pt x="465746" y="2518160"/>
                  <a:pt x="498504" y="2575132"/>
                  <a:pt x="538384" y="2512463"/>
                </a:cubicBezTo>
                <a:cubicBezTo>
                  <a:pt x="578264" y="2449794"/>
                  <a:pt x="606751" y="2216208"/>
                  <a:pt x="649480" y="2085173"/>
                </a:cubicBezTo>
                <a:cubicBezTo>
                  <a:pt x="692209" y="1954137"/>
                  <a:pt x="732089" y="1814556"/>
                  <a:pt x="794758" y="1726250"/>
                </a:cubicBezTo>
                <a:cubicBezTo>
                  <a:pt x="857427" y="1637944"/>
                  <a:pt x="954280" y="1646489"/>
                  <a:pt x="1025495" y="1555334"/>
                </a:cubicBezTo>
                <a:cubicBezTo>
                  <a:pt x="1096710" y="1464179"/>
                  <a:pt x="1160803" y="1232018"/>
                  <a:pt x="1222048" y="1179319"/>
                </a:cubicBezTo>
                <a:cubicBezTo>
                  <a:pt x="1283293" y="1126620"/>
                  <a:pt x="1340265" y="1227745"/>
                  <a:pt x="1392964" y="1239139"/>
                </a:cubicBezTo>
                <a:cubicBezTo>
                  <a:pt x="1445663" y="1250533"/>
                  <a:pt x="1498363" y="1298959"/>
                  <a:pt x="1538243" y="1247684"/>
                </a:cubicBezTo>
                <a:cubicBezTo>
                  <a:pt x="1578123" y="1196409"/>
                  <a:pt x="1596639" y="1021222"/>
                  <a:pt x="1632246" y="931491"/>
                </a:cubicBezTo>
                <a:cubicBezTo>
                  <a:pt x="1667853" y="841760"/>
                  <a:pt x="1699188" y="733513"/>
                  <a:pt x="1751887" y="709300"/>
                </a:cubicBezTo>
                <a:cubicBezTo>
                  <a:pt x="1804586" y="685087"/>
                  <a:pt x="1891469" y="754877"/>
                  <a:pt x="1948441" y="786212"/>
                </a:cubicBezTo>
                <a:cubicBezTo>
                  <a:pt x="2005413" y="817547"/>
                  <a:pt x="2043869" y="948583"/>
                  <a:pt x="2093719" y="897308"/>
                </a:cubicBezTo>
                <a:cubicBezTo>
                  <a:pt x="2143569" y="846033"/>
                  <a:pt x="2199117" y="603902"/>
                  <a:pt x="2247543" y="478564"/>
                </a:cubicBezTo>
                <a:cubicBezTo>
                  <a:pt x="2295969" y="353226"/>
                  <a:pt x="2315910" y="139581"/>
                  <a:pt x="2384276" y="145278"/>
                </a:cubicBezTo>
                <a:cubicBezTo>
                  <a:pt x="2452642" y="150975"/>
                  <a:pt x="2566587" y="536960"/>
                  <a:pt x="2657742" y="512747"/>
                </a:cubicBezTo>
                <a:cubicBezTo>
                  <a:pt x="2748897" y="488534"/>
                  <a:pt x="2831505" y="293405"/>
                  <a:pt x="2931207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1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764704"/>
            <a:ext cx="8489950" cy="792758"/>
          </a:xfrm>
        </p:spPr>
        <p:txBody>
          <a:bodyPr/>
          <a:lstStyle/>
          <a:p>
            <a:pPr eaLnBrk="1" hangingPunct="1"/>
            <a:r>
              <a:rPr lang="de-DE" sz="3200" dirty="0" err="1" smtClean="0"/>
              <a:t>Which</a:t>
            </a:r>
            <a:r>
              <a:rPr lang="de-DE" sz="3200" dirty="0" smtClean="0"/>
              <a:t> </a:t>
            </a:r>
            <a:r>
              <a:rPr lang="de-DE" sz="3200" dirty="0" err="1" smtClean="0"/>
              <a:t>model</a:t>
            </a:r>
            <a:r>
              <a:rPr lang="de-DE" sz="3200" dirty="0" smtClean="0"/>
              <a:t>/</a:t>
            </a:r>
            <a:r>
              <a:rPr lang="de-DE" sz="3200" dirty="0" err="1" smtClean="0"/>
              <a:t>method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</a:t>
            </a:r>
            <a:r>
              <a:rPr lang="de-DE" sz="3200" dirty="0" err="1" smtClean="0"/>
              <a:t>best</a:t>
            </a:r>
            <a:r>
              <a:rPr lang="de-DE" sz="3200" dirty="0" smtClean="0"/>
              <a:t>?</a:t>
            </a:r>
            <a:endParaRPr lang="de-DE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1484784"/>
            <a:ext cx="4495800" cy="457200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>
                <a:solidFill>
                  <a:srgbClr val="003366"/>
                </a:solidFill>
              </a:rPr>
              <a:t>Occam‘s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razor</a:t>
            </a:r>
            <a:r>
              <a:rPr lang="de-DE" sz="2000" dirty="0" smtClean="0">
                <a:solidFill>
                  <a:srgbClr val="003366"/>
                </a:solidFill>
              </a:rPr>
              <a:t> = </a:t>
            </a:r>
            <a:r>
              <a:rPr lang="de-DE" sz="2000" dirty="0" err="1" smtClean="0">
                <a:solidFill>
                  <a:srgbClr val="003366"/>
                </a:solidFill>
              </a:rPr>
              <a:t>law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of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parsimony</a:t>
            </a:r>
            <a:r>
              <a:rPr lang="de-DE" sz="2000" dirty="0" smtClean="0">
                <a:solidFill>
                  <a:srgbClr val="003366"/>
                </a:solidFill>
              </a:rPr>
              <a:t>: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768152" y="1846328"/>
            <a:ext cx="5964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it-IT" sz="2000" dirty="0" smtClean="0">
                <a:latin typeface="eufm9" pitchFamily="34" charset="0"/>
              </a:rPr>
              <a:t>Frustra </a:t>
            </a:r>
            <a:r>
              <a:rPr lang="it-IT" sz="2000" dirty="0" err="1" smtClean="0">
                <a:latin typeface="eufm9" pitchFamily="34" charset="0"/>
              </a:rPr>
              <a:t>fit</a:t>
            </a:r>
            <a:r>
              <a:rPr lang="it-IT" sz="2000" dirty="0" smtClean="0">
                <a:latin typeface="eufm9" pitchFamily="34" charset="0"/>
              </a:rPr>
              <a:t> per </a:t>
            </a:r>
            <a:r>
              <a:rPr lang="it-IT" sz="2000" dirty="0" err="1" smtClean="0">
                <a:latin typeface="eufm9" pitchFamily="34" charset="0"/>
              </a:rPr>
              <a:t>plura</a:t>
            </a:r>
            <a:r>
              <a:rPr lang="it-IT" sz="2000" dirty="0" smtClean="0">
                <a:latin typeface="eufm9" pitchFamily="34" charset="0"/>
              </a:rPr>
              <a:t> </a:t>
            </a:r>
            <a:r>
              <a:rPr lang="it-IT" sz="2000" dirty="0" err="1" smtClean="0">
                <a:latin typeface="eufm9" pitchFamily="34" charset="0"/>
              </a:rPr>
              <a:t>quod</a:t>
            </a:r>
            <a:r>
              <a:rPr lang="it-IT" sz="2000" dirty="0" smtClean="0">
                <a:latin typeface="eufm9" pitchFamily="34" charset="0"/>
              </a:rPr>
              <a:t> </a:t>
            </a:r>
            <a:r>
              <a:rPr lang="it-IT" sz="2000" dirty="0" err="1" smtClean="0">
                <a:latin typeface="eufm9" pitchFamily="34" charset="0"/>
              </a:rPr>
              <a:t>potest</a:t>
            </a:r>
            <a:r>
              <a:rPr lang="it-IT" sz="2000" dirty="0" smtClean="0">
                <a:latin typeface="eufm9" pitchFamily="34" charset="0"/>
              </a:rPr>
              <a:t> fieri per </a:t>
            </a:r>
            <a:r>
              <a:rPr lang="it-IT" sz="2000" dirty="0" err="1" smtClean="0">
                <a:latin typeface="eufm9" pitchFamily="34" charset="0"/>
              </a:rPr>
              <a:t>pauciora</a:t>
            </a:r>
            <a:r>
              <a:rPr lang="it-IT" sz="2000" dirty="0" smtClean="0">
                <a:latin typeface="eufm9" pitchFamily="34" charset="0"/>
              </a:rPr>
              <a:t>.</a:t>
            </a:r>
            <a:endParaRPr lang="de-DE" sz="2000" dirty="0" smtClean="0">
              <a:solidFill>
                <a:srgbClr val="003366"/>
              </a:solidFill>
              <a:latin typeface="eufm9" pitchFamily="34" charset="0"/>
              <a:cs typeface="Andalus" pitchFamily="18" charset="-78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878536" y="3042304"/>
            <a:ext cx="592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2000" dirty="0" smtClean="0">
                <a:solidFill>
                  <a:srgbClr val="003366"/>
                </a:solidFill>
              </a:rPr>
              <a:t>= </a:t>
            </a:r>
            <a:r>
              <a:rPr lang="de-DE" sz="2000" dirty="0" err="1" smtClean="0">
                <a:solidFill>
                  <a:srgbClr val="003366"/>
                </a:solidFill>
              </a:rPr>
              <a:t>the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simplest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model</a:t>
            </a:r>
            <a:r>
              <a:rPr lang="de-DE" sz="2000" dirty="0" smtClean="0">
                <a:solidFill>
                  <a:srgbClr val="003366"/>
                </a:solidFill>
              </a:rPr>
              <a:t>/</a:t>
            </a:r>
            <a:r>
              <a:rPr lang="de-DE" sz="2000" dirty="0" err="1" smtClean="0">
                <a:solidFill>
                  <a:srgbClr val="003366"/>
                </a:solidFill>
              </a:rPr>
              <a:t>most</a:t>
            </a:r>
            <a:r>
              <a:rPr lang="de-DE" sz="2000" dirty="0" smtClean="0">
                <a:solidFill>
                  <a:srgbClr val="003366"/>
                </a:solidFill>
              </a:rPr>
              <a:t> intuitive </a:t>
            </a:r>
            <a:r>
              <a:rPr lang="de-DE" sz="2000" dirty="0" err="1" smtClean="0">
                <a:solidFill>
                  <a:srgbClr val="003366"/>
                </a:solidFill>
              </a:rPr>
              <a:t>method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is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best</a:t>
            </a:r>
            <a:endParaRPr lang="de-DE" sz="2000" dirty="0" smtClean="0">
              <a:solidFill>
                <a:srgbClr val="003366"/>
              </a:solidFill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691952" y="3423304"/>
            <a:ext cx="624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2000" dirty="0" smtClean="0">
                <a:solidFill>
                  <a:srgbClr val="003366"/>
                </a:solidFill>
              </a:rPr>
              <a:t>Problem: </a:t>
            </a:r>
            <a:r>
              <a:rPr lang="de-DE" sz="2000" dirty="0" err="1" smtClean="0">
                <a:solidFill>
                  <a:srgbClr val="003366"/>
                </a:solidFill>
              </a:rPr>
              <a:t>what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does</a:t>
            </a:r>
            <a:r>
              <a:rPr lang="de-DE" sz="2000" dirty="0" smtClean="0">
                <a:solidFill>
                  <a:srgbClr val="003366"/>
                </a:solidFill>
              </a:rPr>
              <a:t> „simple“ </a:t>
            </a:r>
            <a:r>
              <a:rPr lang="de-DE" sz="2000" dirty="0" err="1" smtClean="0">
                <a:solidFill>
                  <a:srgbClr val="003366"/>
                </a:solidFill>
              </a:rPr>
              <a:t>or</a:t>
            </a:r>
            <a:r>
              <a:rPr lang="de-DE" sz="2000" dirty="0" smtClean="0">
                <a:solidFill>
                  <a:srgbClr val="003366"/>
                </a:solidFill>
              </a:rPr>
              <a:t> „intuitive“ </a:t>
            </a:r>
            <a:r>
              <a:rPr lang="de-DE" sz="2000" dirty="0" err="1" smtClean="0">
                <a:solidFill>
                  <a:srgbClr val="003366"/>
                </a:solidFill>
              </a:rPr>
              <a:t>mean</a:t>
            </a:r>
            <a:r>
              <a:rPr lang="de-DE" sz="2000" dirty="0" smtClean="0">
                <a:solidFill>
                  <a:srgbClr val="003366"/>
                </a:solidFill>
              </a:rPr>
              <a:t>?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539552" y="4051920"/>
            <a:ext cx="449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2000" dirty="0" err="1" smtClean="0">
                <a:solidFill>
                  <a:srgbClr val="003366"/>
                </a:solidFill>
              </a:rPr>
              <a:t>Falsifiability</a:t>
            </a:r>
            <a:r>
              <a:rPr lang="de-DE" sz="2000" dirty="0" smtClean="0">
                <a:solidFill>
                  <a:srgbClr val="003366"/>
                </a:solidFill>
              </a:rPr>
              <a:t>/</a:t>
            </a:r>
            <a:r>
              <a:rPr lang="de-DE" sz="2000" dirty="0" err="1" smtClean="0">
                <a:solidFill>
                  <a:srgbClr val="003366"/>
                </a:solidFill>
              </a:rPr>
              <a:t>prediction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strength</a:t>
            </a:r>
            <a:r>
              <a:rPr lang="de-DE" sz="2000" dirty="0" smtClean="0">
                <a:solidFill>
                  <a:srgbClr val="003366"/>
                </a:solidFill>
              </a:rPr>
              <a:t>: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755576" y="4470048"/>
            <a:ext cx="708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[a good model] </a:t>
            </a:r>
            <a:r>
              <a:rPr lang="en-US" sz="1600" i="1" dirty="0"/>
              <a:t>must accurately describe a large class of observations </a:t>
            </a:r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on </a:t>
            </a:r>
            <a:r>
              <a:rPr lang="en-US" sz="1600" i="1" dirty="0"/>
              <a:t>the basis of a model that contains only a few arbitrary elements, and </a:t>
            </a:r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it must </a:t>
            </a:r>
            <a:r>
              <a:rPr lang="en-US" sz="1600" i="1" dirty="0"/>
              <a:t>make definite predictions about the results of future observations.</a:t>
            </a:r>
            <a:endParaRPr lang="de-DE" sz="1600" i="1" dirty="0" smtClean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3059832" y="5276056"/>
            <a:ext cx="424847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200" i="1" dirty="0" smtClean="0">
                <a:solidFill>
                  <a:srgbClr val="003366"/>
                </a:solidFill>
              </a:rPr>
              <a:t>S. Hawking</a:t>
            </a:r>
            <a:r>
              <a:rPr lang="de-DE" sz="1200" i="1" dirty="0">
                <a:solidFill>
                  <a:srgbClr val="003366"/>
                </a:solidFill>
              </a:rPr>
              <a:t> (after K. Popper</a:t>
            </a:r>
            <a:r>
              <a:rPr lang="de-DE" sz="1200" i="1" dirty="0" smtClean="0">
                <a:solidFill>
                  <a:srgbClr val="003366"/>
                </a:solidFill>
              </a:rPr>
              <a:t>), in: A Brief </a:t>
            </a:r>
            <a:r>
              <a:rPr lang="de-DE" sz="1200" i="1" dirty="0" err="1" smtClean="0">
                <a:solidFill>
                  <a:srgbClr val="003366"/>
                </a:solidFill>
              </a:rPr>
              <a:t>History</a:t>
            </a:r>
            <a:r>
              <a:rPr lang="de-DE" sz="1200" i="1" dirty="0" smtClean="0">
                <a:solidFill>
                  <a:srgbClr val="003366"/>
                </a:solidFill>
              </a:rPr>
              <a:t> </a:t>
            </a:r>
            <a:r>
              <a:rPr lang="de-DE" sz="1200" i="1" dirty="0" err="1" smtClean="0">
                <a:solidFill>
                  <a:srgbClr val="003366"/>
                </a:solidFill>
              </a:rPr>
              <a:t>of</a:t>
            </a:r>
            <a:r>
              <a:rPr lang="de-DE" sz="1200" i="1" dirty="0" smtClean="0">
                <a:solidFill>
                  <a:srgbClr val="003366"/>
                </a:solidFill>
              </a:rPr>
              <a:t> Time</a:t>
            </a:r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920552" y="5636096"/>
            <a:ext cx="76838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2000" dirty="0" smtClean="0">
                <a:solidFill>
                  <a:srgbClr val="003366"/>
                </a:solidFill>
              </a:rPr>
              <a:t>= </a:t>
            </a:r>
            <a:r>
              <a:rPr lang="de-DE" sz="2000" dirty="0" err="1" smtClean="0">
                <a:solidFill>
                  <a:srgbClr val="003366"/>
                </a:solidFill>
              </a:rPr>
              <a:t>the</a:t>
            </a:r>
            <a:r>
              <a:rPr lang="de-DE" sz="2000" dirty="0" smtClean="0">
                <a:solidFill>
                  <a:srgbClr val="003366"/>
                </a:solidFill>
              </a:rPr>
              <a:t> simple </a:t>
            </a:r>
            <a:r>
              <a:rPr lang="de-DE" sz="2000" dirty="0" err="1" smtClean="0">
                <a:solidFill>
                  <a:srgbClr val="003366"/>
                </a:solidFill>
              </a:rPr>
              <a:t>model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with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lowest</a:t>
            </a:r>
            <a:r>
              <a:rPr lang="de-DE" sz="2000" dirty="0" smtClean="0">
                <a:solidFill>
                  <a:srgbClr val="003366"/>
                </a:solidFill>
              </a:rPr>
              <a:t> (</a:t>
            </a:r>
            <a:r>
              <a:rPr lang="de-DE" sz="2000" dirty="0" err="1" smtClean="0">
                <a:solidFill>
                  <a:srgbClr val="003366"/>
                </a:solidFill>
              </a:rPr>
              <a:t>prediction</a:t>
            </a:r>
            <a:r>
              <a:rPr lang="de-DE" sz="2000" dirty="0" smtClean="0">
                <a:solidFill>
                  <a:srgbClr val="003366"/>
                </a:solidFill>
              </a:rPr>
              <a:t>) </a:t>
            </a:r>
            <a:r>
              <a:rPr lang="de-DE" sz="2000" dirty="0" err="1" smtClean="0">
                <a:solidFill>
                  <a:srgbClr val="003366"/>
                </a:solidFill>
              </a:rPr>
              <a:t>error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is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best</a:t>
            </a:r>
            <a:endParaRPr lang="de-DE" sz="2000" dirty="0" smtClean="0">
              <a:solidFill>
                <a:srgbClr val="003366"/>
              </a:solidFill>
            </a:endParaRPr>
          </a:p>
        </p:txBody>
      </p:sp>
      <p:sp>
        <p:nvSpPr>
          <p:cNvPr id="12" name="Inhaltsplatzhalter 2"/>
          <p:cNvSpPr txBox="1">
            <a:spLocks/>
          </p:cNvSpPr>
          <p:nvPr/>
        </p:nvSpPr>
        <p:spPr bwMode="auto">
          <a:xfrm>
            <a:off x="726136" y="6093296"/>
            <a:ext cx="72048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2000" dirty="0" smtClean="0">
                <a:solidFill>
                  <a:srgbClr val="003366"/>
                </a:solidFill>
              </a:rPr>
              <a:t>Problem: </a:t>
            </a:r>
            <a:r>
              <a:rPr lang="de-DE" sz="2000" dirty="0" err="1" smtClean="0">
                <a:solidFill>
                  <a:srgbClr val="003366"/>
                </a:solidFill>
              </a:rPr>
              <a:t>how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to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predict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the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prediction</a:t>
            </a:r>
            <a:r>
              <a:rPr lang="de-DE" sz="2000" dirty="0" smtClean="0">
                <a:solidFill>
                  <a:srgbClr val="003366"/>
                </a:solidFill>
              </a:rPr>
              <a:t> </a:t>
            </a:r>
            <a:r>
              <a:rPr lang="de-DE" sz="2000" dirty="0" err="1" smtClean="0">
                <a:solidFill>
                  <a:srgbClr val="003366"/>
                </a:solidFill>
              </a:rPr>
              <a:t>error</a:t>
            </a:r>
            <a:r>
              <a:rPr lang="de-DE" sz="2000" dirty="0" smtClean="0">
                <a:solidFill>
                  <a:srgbClr val="003366"/>
                </a:solidFill>
              </a:rPr>
              <a:t>?</a:t>
            </a:r>
          </a:p>
        </p:txBody>
      </p:sp>
      <p:pic>
        <p:nvPicPr>
          <p:cNvPr id="11266" name="Picture 2" descr="Datei:William of Ockh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744724"/>
            <a:ext cx="2069121" cy="27562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atei:Karl Popp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950502"/>
            <a:ext cx="1427096" cy="18296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2987824" y="2193632"/>
            <a:ext cx="352839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200" i="1" dirty="0" smtClean="0">
                <a:solidFill>
                  <a:srgbClr val="003366"/>
                </a:solidFill>
              </a:rPr>
              <a:t>William </a:t>
            </a:r>
            <a:r>
              <a:rPr lang="de-DE" sz="1200" i="1" dirty="0" err="1" smtClean="0">
                <a:solidFill>
                  <a:srgbClr val="003366"/>
                </a:solidFill>
              </a:rPr>
              <a:t>of</a:t>
            </a:r>
            <a:r>
              <a:rPr lang="de-DE" sz="1200" i="1" dirty="0" smtClean="0">
                <a:solidFill>
                  <a:srgbClr val="003366"/>
                </a:solidFill>
              </a:rPr>
              <a:t> Ockham, in: Summa </a:t>
            </a:r>
            <a:r>
              <a:rPr lang="de-DE" sz="1200" i="1" dirty="0" err="1" smtClean="0">
                <a:solidFill>
                  <a:srgbClr val="003366"/>
                </a:solidFill>
              </a:rPr>
              <a:t>Totius</a:t>
            </a:r>
            <a:r>
              <a:rPr lang="de-DE" sz="1200" i="1" dirty="0" smtClean="0">
                <a:solidFill>
                  <a:srgbClr val="003366"/>
                </a:solidFill>
              </a:rPr>
              <a:t> </a:t>
            </a:r>
            <a:r>
              <a:rPr lang="de-DE" sz="1200" i="1" dirty="0" err="1" smtClean="0">
                <a:solidFill>
                  <a:srgbClr val="003366"/>
                </a:solidFill>
              </a:rPr>
              <a:t>Logicae</a:t>
            </a:r>
            <a:endParaRPr lang="de-DE" sz="1200" i="1" dirty="0" smtClean="0">
              <a:solidFill>
                <a:srgbClr val="003366"/>
              </a:solidFill>
            </a:endParaRPr>
          </a:p>
        </p:txBody>
      </p:sp>
      <p:sp>
        <p:nvSpPr>
          <p:cNvPr id="15" name="Inhaltsplatzhalter 2"/>
          <p:cNvSpPr txBox="1">
            <a:spLocks/>
          </p:cNvSpPr>
          <p:nvPr/>
        </p:nvSpPr>
        <p:spPr bwMode="auto">
          <a:xfrm>
            <a:off x="768152" y="2424314"/>
            <a:ext cx="5964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it-IT" sz="2000" dirty="0" err="1" smtClean="0">
                <a:latin typeface="eufm9" pitchFamily="34" charset="0"/>
              </a:rPr>
              <a:t>Entia</a:t>
            </a:r>
            <a:r>
              <a:rPr lang="it-IT" sz="2000" dirty="0" smtClean="0">
                <a:latin typeface="eufm9" pitchFamily="34" charset="0"/>
              </a:rPr>
              <a:t> non </a:t>
            </a:r>
            <a:r>
              <a:rPr lang="it-IT" sz="2000" dirty="0" err="1" smtClean="0">
                <a:latin typeface="eufm9" pitchFamily="34" charset="0"/>
              </a:rPr>
              <a:t>sunt</a:t>
            </a:r>
            <a:r>
              <a:rPr lang="it-IT" sz="2000" dirty="0" smtClean="0">
                <a:latin typeface="eufm9" pitchFamily="34" charset="0"/>
              </a:rPr>
              <a:t> </a:t>
            </a:r>
            <a:r>
              <a:rPr lang="it-IT" sz="2000" dirty="0" err="1" smtClean="0">
                <a:latin typeface="eufm9" pitchFamily="34" charset="0"/>
              </a:rPr>
              <a:t>multiplicanda</a:t>
            </a:r>
            <a:r>
              <a:rPr lang="it-IT" sz="2000" dirty="0" smtClean="0">
                <a:latin typeface="eufm9" pitchFamily="34" charset="0"/>
              </a:rPr>
              <a:t> </a:t>
            </a:r>
            <a:r>
              <a:rPr lang="it-IT" sz="2000" dirty="0" err="1" smtClean="0">
                <a:latin typeface="eufm9" pitchFamily="34" charset="0"/>
              </a:rPr>
              <a:t>praeter</a:t>
            </a:r>
            <a:r>
              <a:rPr lang="it-IT" sz="2000" dirty="0" smtClean="0">
                <a:latin typeface="eufm9" pitchFamily="34" charset="0"/>
              </a:rPr>
              <a:t> </a:t>
            </a:r>
            <a:r>
              <a:rPr lang="it-IT" sz="2000" dirty="0" err="1" smtClean="0">
                <a:latin typeface="eufm9" pitchFamily="34" charset="0"/>
              </a:rPr>
              <a:t>necessitatem</a:t>
            </a:r>
            <a:r>
              <a:rPr lang="it-IT" sz="2000" dirty="0" smtClean="0">
                <a:latin typeface="eufm9" pitchFamily="34" charset="0"/>
              </a:rPr>
              <a:t>.</a:t>
            </a:r>
            <a:endParaRPr lang="de-DE" sz="2000" dirty="0" smtClean="0">
              <a:solidFill>
                <a:srgbClr val="003366"/>
              </a:solidFill>
              <a:latin typeface="eufm9" pitchFamily="34" charset="0"/>
              <a:cs typeface="Andalus" pitchFamily="18" charset="-78"/>
            </a:endParaRPr>
          </a:p>
        </p:txBody>
      </p:sp>
      <p:sp>
        <p:nvSpPr>
          <p:cNvPr id="16" name="Inhaltsplatzhalter 2"/>
          <p:cNvSpPr txBox="1">
            <a:spLocks/>
          </p:cNvSpPr>
          <p:nvPr/>
        </p:nvSpPr>
        <p:spPr bwMode="auto">
          <a:xfrm>
            <a:off x="3203848" y="2759968"/>
            <a:ext cx="316835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200" i="1" dirty="0" smtClean="0">
                <a:solidFill>
                  <a:srgbClr val="003366"/>
                </a:solidFill>
              </a:rPr>
              <a:t>A </a:t>
            </a:r>
            <a:r>
              <a:rPr lang="de-DE" sz="1200" i="1" dirty="0" err="1" smtClean="0">
                <a:solidFill>
                  <a:srgbClr val="003366"/>
                </a:solidFill>
              </a:rPr>
              <a:t>more</a:t>
            </a:r>
            <a:r>
              <a:rPr lang="de-DE" sz="1200" i="1" dirty="0" smtClean="0">
                <a:solidFill>
                  <a:srgbClr val="003366"/>
                </a:solidFill>
              </a:rPr>
              <a:t> </a:t>
            </a:r>
            <a:r>
              <a:rPr lang="de-DE" sz="1200" i="1" dirty="0" err="1" smtClean="0">
                <a:solidFill>
                  <a:srgbClr val="003366"/>
                </a:solidFill>
              </a:rPr>
              <a:t>popular</a:t>
            </a:r>
            <a:r>
              <a:rPr lang="de-DE" sz="1200" i="1" dirty="0" smtClean="0">
                <a:solidFill>
                  <a:srgbClr val="003366"/>
                </a:solidFill>
              </a:rPr>
              <a:t> </a:t>
            </a:r>
            <a:r>
              <a:rPr lang="de-DE" sz="1200" i="1" dirty="0" err="1" smtClean="0">
                <a:solidFill>
                  <a:srgbClr val="003366"/>
                </a:solidFill>
              </a:rPr>
              <a:t>rephrasing</a:t>
            </a:r>
            <a:r>
              <a:rPr lang="de-DE" sz="1200" i="1" dirty="0" smtClean="0">
                <a:solidFill>
                  <a:srgbClr val="003366"/>
                </a:solidFill>
              </a:rPr>
              <a:t> </a:t>
            </a:r>
            <a:r>
              <a:rPr lang="de-DE" sz="1200" i="1" dirty="0" err="1" smtClean="0">
                <a:solidFill>
                  <a:srgbClr val="003366"/>
                </a:solidFill>
              </a:rPr>
              <a:t>by</a:t>
            </a:r>
            <a:r>
              <a:rPr lang="de-DE" sz="1200" i="1" dirty="0" smtClean="0">
                <a:solidFill>
                  <a:srgbClr val="003366"/>
                </a:solidFill>
              </a:rPr>
              <a:t> John Punch</a:t>
            </a:r>
          </a:p>
        </p:txBody>
      </p:sp>
    </p:spTree>
    <p:extLst>
      <p:ext uri="{BB962C8B-B14F-4D97-AF65-F5344CB8AC3E}">
        <p14:creationId xmlns:p14="http://schemas.microsoft.com/office/powerpoint/2010/main" val="41566274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>
          <a:xfrm>
            <a:off x="330200" y="692696"/>
            <a:ext cx="8489950" cy="648072"/>
          </a:xfrm>
        </p:spPr>
        <p:txBody>
          <a:bodyPr/>
          <a:lstStyle/>
          <a:p>
            <a:pPr eaLnBrk="1" hangingPunct="1"/>
            <a:r>
              <a:rPr lang="de-DE" sz="2800" dirty="0" err="1"/>
              <a:t>Occam‘s</a:t>
            </a:r>
            <a:r>
              <a:rPr lang="de-DE" sz="2800" dirty="0"/>
              <a:t> </a:t>
            </a:r>
            <a:r>
              <a:rPr lang="de-DE" sz="2800" dirty="0" err="1"/>
              <a:t>razor</a:t>
            </a:r>
            <a:r>
              <a:rPr lang="de-DE" sz="2800" dirty="0"/>
              <a:t> (semi-quantitative </a:t>
            </a:r>
            <a:r>
              <a:rPr lang="de-DE" sz="2800" dirty="0" err="1"/>
              <a:t>version</a:t>
            </a:r>
            <a:r>
              <a:rPr lang="de-DE" sz="2800" dirty="0"/>
              <a:t>)</a:t>
            </a:r>
            <a:endParaRPr lang="de-DE" dirty="0" smtClean="0"/>
          </a:p>
        </p:txBody>
      </p:sp>
      <p:grpSp>
        <p:nvGrpSpPr>
          <p:cNvPr id="11" name="Gruppieren 10"/>
          <p:cNvGrpSpPr/>
          <p:nvPr/>
        </p:nvGrpSpPr>
        <p:grpSpPr>
          <a:xfrm>
            <a:off x="1082934" y="1772816"/>
            <a:ext cx="593466" cy="3505200"/>
            <a:chOff x="1082934" y="2514600"/>
            <a:chExt cx="593466" cy="3505200"/>
          </a:xfrm>
        </p:grpSpPr>
        <p:cxnSp>
          <p:nvCxnSpPr>
            <p:cNvPr id="28" name="Gerade Verbindung mit Pfeil 27"/>
            <p:cNvCxnSpPr/>
            <p:nvPr/>
          </p:nvCxnSpPr>
          <p:spPr bwMode="auto">
            <a:xfrm flipV="1">
              <a:off x="1676400" y="2514600"/>
              <a:ext cx="0" cy="35052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feld 9"/>
            <p:cNvSpPr txBox="1"/>
            <p:nvPr/>
          </p:nvSpPr>
          <p:spPr>
            <a:xfrm rot="16200000">
              <a:off x="582544" y="3091190"/>
              <a:ext cx="152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err="1" smtClean="0">
                  <a:solidFill>
                    <a:srgbClr val="000000"/>
                  </a:solidFill>
                </a:rPr>
                <a:t>error</a:t>
              </a:r>
              <a:endParaRPr lang="de-DE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676400" y="5278016"/>
            <a:ext cx="6400800" cy="523220"/>
            <a:chOff x="1676400" y="6019800"/>
            <a:chExt cx="6400800" cy="523220"/>
          </a:xfrm>
        </p:grpSpPr>
        <p:cxnSp>
          <p:nvCxnSpPr>
            <p:cNvPr id="5" name="Gerade Verbindung mit Pfeil 4"/>
            <p:cNvCxnSpPr/>
            <p:nvPr/>
          </p:nvCxnSpPr>
          <p:spPr bwMode="auto">
            <a:xfrm>
              <a:off x="1676400" y="6019800"/>
              <a:ext cx="5867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Textfeld 29"/>
            <p:cNvSpPr txBox="1"/>
            <p:nvPr/>
          </p:nvSpPr>
          <p:spPr>
            <a:xfrm>
              <a:off x="3276600" y="6019800"/>
              <a:ext cx="480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err="1" smtClean="0">
                  <a:solidFill>
                    <a:srgbClr val="000000"/>
                  </a:solidFill>
                </a:rPr>
                <a:t>model</a:t>
              </a:r>
              <a:r>
                <a:rPr lang="de-DE" sz="2800" dirty="0" smtClean="0">
                  <a:solidFill>
                    <a:srgbClr val="000000"/>
                  </a:solidFill>
                </a:rPr>
                <a:t> </a:t>
              </a:r>
              <a:r>
                <a:rPr lang="de-DE" sz="2800" dirty="0" err="1" smtClean="0">
                  <a:solidFill>
                    <a:srgbClr val="000000"/>
                  </a:solidFill>
                </a:rPr>
                <a:t>complexity</a:t>
              </a:r>
              <a:endParaRPr lang="de-DE" sz="2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410200" y="2619562"/>
            <a:ext cx="1524000" cy="2111449"/>
            <a:chOff x="5410200" y="3361346"/>
            <a:chExt cx="1524000" cy="2111449"/>
          </a:xfrm>
        </p:grpSpPr>
        <p:sp>
          <p:nvSpPr>
            <p:cNvPr id="44" name="Textfeld 43"/>
            <p:cNvSpPr txBox="1"/>
            <p:nvPr/>
          </p:nvSpPr>
          <p:spPr>
            <a:xfrm>
              <a:off x="5410200" y="4343400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 smtClean="0">
                  <a:solidFill>
                    <a:srgbClr val="000000"/>
                  </a:solidFill>
                </a:rPr>
                <a:t>overfitting</a:t>
              </a:r>
              <a:endParaRPr lang="de-DE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6248400" y="3361346"/>
              <a:ext cx="304800" cy="2111449"/>
              <a:chOff x="6248400" y="3361346"/>
              <a:chExt cx="304800" cy="2111449"/>
            </a:xfrm>
          </p:grpSpPr>
          <p:cxnSp>
            <p:nvCxnSpPr>
              <p:cNvPr id="49" name="Gerade Verbindung mit Pfeil 48"/>
              <p:cNvCxnSpPr/>
              <p:nvPr/>
            </p:nvCxnSpPr>
            <p:spPr bwMode="auto">
              <a:xfrm flipV="1">
                <a:off x="6248400" y="3361346"/>
                <a:ext cx="228600" cy="9144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Gerade Verbindung mit Pfeil 51"/>
              <p:cNvCxnSpPr/>
              <p:nvPr/>
            </p:nvCxnSpPr>
            <p:spPr bwMode="auto">
              <a:xfrm>
                <a:off x="6248400" y="4580546"/>
                <a:ext cx="304800" cy="89224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6" name="Gruppieren 5"/>
          <p:cNvGrpSpPr/>
          <p:nvPr/>
        </p:nvGrpSpPr>
        <p:grpSpPr>
          <a:xfrm>
            <a:off x="1905000" y="2677316"/>
            <a:ext cx="1524000" cy="1872454"/>
            <a:chOff x="1905000" y="3419100"/>
            <a:chExt cx="1524000" cy="1872454"/>
          </a:xfrm>
        </p:grpSpPr>
        <p:sp>
          <p:nvSpPr>
            <p:cNvPr id="43" name="Textfeld 42"/>
            <p:cNvSpPr txBox="1"/>
            <p:nvPr/>
          </p:nvSpPr>
          <p:spPr>
            <a:xfrm>
              <a:off x="1905000" y="4953000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 smtClean="0">
                  <a:solidFill>
                    <a:srgbClr val="000000"/>
                  </a:solidFill>
                </a:rPr>
                <a:t>underfitting</a:t>
              </a:r>
              <a:endParaRPr lang="de-DE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Gerade Verbindung mit Pfeil 44"/>
            <p:cNvCxnSpPr/>
            <p:nvPr/>
          </p:nvCxnSpPr>
          <p:spPr bwMode="auto">
            <a:xfrm flipH="1" flipV="1">
              <a:off x="2514600" y="3962400"/>
              <a:ext cx="96140" cy="10099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mit Pfeil 54"/>
            <p:cNvCxnSpPr/>
            <p:nvPr/>
          </p:nvCxnSpPr>
          <p:spPr bwMode="auto">
            <a:xfrm flipH="1" flipV="1">
              <a:off x="2209800" y="3419100"/>
              <a:ext cx="172340" cy="15532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uppieren 7"/>
          <p:cNvGrpSpPr/>
          <p:nvPr/>
        </p:nvGrpSpPr>
        <p:grpSpPr>
          <a:xfrm>
            <a:off x="2971800" y="1772816"/>
            <a:ext cx="1524000" cy="1600201"/>
            <a:chOff x="2971800" y="2514600"/>
            <a:chExt cx="1524000" cy="1600201"/>
          </a:xfrm>
        </p:grpSpPr>
        <p:sp>
          <p:nvSpPr>
            <p:cNvPr id="60" name="Textfeld 59"/>
            <p:cNvSpPr txBox="1"/>
            <p:nvPr/>
          </p:nvSpPr>
          <p:spPr>
            <a:xfrm>
              <a:off x="2971800" y="2514600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000000"/>
                  </a:solidFill>
                </a:rPr>
                <a:t>b</a:t>
              </a:r>
              <a:r>
                <a:rPr lang="de-DE" sz="1600" dirty="0" err="1" smtClean="0">
                  <a:solidFill>
                    <a:srgbClr val="000000"/>
                  </a:solidFill>
                </a:rPr>
                <a:t>est</a:t>
              </a:r>
              <a:r>
                <a:rPr lang="de-DE" sz="1600" dirty="0" smtClean="0">
                  <a:solidFill>
                    <a:srgbClr val="000000"/>
                  </a:solidFill>
                </a:rPr>
                <a:t> fit</a:t>
              </a:r>
              <a:endParaRPr lang="de-DE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61" name="Gerade Verbindung mit Pfeil 60"/>
            <p:cNvCxnSpPr/>
            <p:nvPr/>
          </p:nvCxnSpPr>
          <p:spPr bwMode="auto">
            <a:xfrm>
              <a:off x="3733800" y="2853154"/>
              <a:ext cx="152400" cy="126164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" name="Gruppieren 1"/>
          <p:cNvGrpSpPr/>
          <p:nvPr/>
        </p:nvGrpSpPr>
        <p:grpSpPr>
          <a:xfrm>
            <a:off x="2335826" y="1869527"/>
            <a:ext cx="4794740" cy="1615579"/>
            <a:chOff x="2335826" y="2611311"/>
            <a:chExt cx="4794740" cy="1615579"/>
          </a:xfrm>
        </p:grpSpPr>
        <p:sp>
          <p:nvSpPr>
            <p:cNvPr id="38" name="Freihandform 37"/>
            <p:cNvSpPr/>
            <p:nvPr/>
          </p:nvSpPr>
          <p:spPr>
            <a:xfrm>
              <a:off x="2335826" y="2611311"/>
              <a:ext cx="4794740" cy="1615579"/>
            </a:xfrm>
            <a:custGeom>
              <a:avLst/>
              <a:gdLst>
                <a:gd name="connsiteX0" fmla="*/ 0 w 5011616"/>
                <a:gd name="connsiteY0" fmla="*/ 0 h 2989385"/>
                <a:gd name="connsiteX1" fmla="*/ 1459523 w 5011616"/>
                <a:gd name="connsiteY1" fmla="*/ 2031023 h 2989385"/>
                <a:gd name="connsiteX2" fmla="*/ 5011616 w 5011616"/>
                <a:gd name="connsiteY2" fmla="*/ 2989385 h 2989385"/>
                <a:gd name="connsiteX3" fmla="*/ 5011616 w 5011616"/>
                <a:gd name="connsiteY3" fmla="*/ 2989385 h 2989385"/>
                <a:gd name="connsiteX0" fmla="*/ 0 w 5149610"/>
                <a:gd name="connsiteY0" fmla="*/ 0 h 2989385"/>
                <a:gd name="connsiteX1" fmla="*/ 1459523 w 5149610"/>
                <a:gd name="connsiteY1" fmla="*/ 2031023 h 2989385"/>
                <a:gd name="connsiteX2" fmla="*/ 4842423 w 5149610"/>
                <a:gd name="connsiteY2" fmla="*/ 471404 h 2989385"/>
                <a:gd name="connsiteX3" fmla="*/ 5011616 w 5149610"/>
                <a:gd name="connsiteY3" fmla="*/ 2989385 h 2989385"/>
                <a:gd name="connsiteX4" fmla="*/ 5011616 w 5149610"/>
                <a:gd name="connsiteY4" fmla="*/ 2989385 h 2989385"/>
                <a:gd name="connsiteX0" fmla="*/ 0 w 5149610"/>
                <a:gd name="connsiteY0" fmla="*/ 0 h 2989385"/>
                <a:gd name="connsiteX1" fmla="*/ 1459523 w 5149610"/>
                <a:gd name="connsiteY1" fmla="*/ 2031023 h 2989385"/>
                <a:gd name="connsiteX2" fmla="*/ 4842423 w 5149610"/>
                <a:gd name="connsiteY2" fmla="*/ 471404 h 2989385"/>
                <a:gd name="connsiteX3" fmla="*/ 5011616 w 5149610"/>
                <a:gd name="connsiteY3" fmla="*/ 2989385 h 2989385"/>
                <a:gd name="connsiteX0" fmla="*/ 0 w 4842423"/>
                <a:gd name="connsiteY0" fmla="*/ 0 h 2033526"/>
                <a:gd name="connsiteX1" fmla="*/ 1459523 w 4842423"/>
                <a:gd name="connsiteY1" fmla="*/ 2031023 h 2033526"/>
                <a:gd name="connsiteX2" fmla="*/ 4842423 w 4842423"/>
                <a:gd name="connsiteY2" fmla="*/ 471404 h 2033526"/>
                <a:gd name="connsiteX0" fmla="*/ 0 w 4772413"/>
                <a:gd name="connsiteY0" fmla="*/ 0 h 2031891"/>
                <a:gd name="connsiteX1" fmla="*/ 1459523 w 4772413"/>
                <a:gd name="connsiteY1" fmla="*/ 2031023 h 2031891"/>
                <a:gd name="connsiteX2" fmla="*/ 4772413 w 4772413"/>
                <a:gd name="connsiteY2" fmla="*/ 287441 h 2031891"/>
                <a:gd name="connsiteX0" fmla="*/ 0 w 4772413"/>
                <a:gd name="connsiteY0" fmla="*/ 0 h 2032262"/>
                <a:gd name="connsiteX1" fmla="*/ 1459523 w 4772413"/>
                <a:gd name="connsiteY1" fmla="*/ 2031023 h 2032262"/>
                <a:gd name="connsiteX2" fmla="*/ 4772413 w 4772413"/>
                <a:gd name="connsiteY2" fmla="*/ 287441 h 2032262"/>
                <a:gd name="connsiteX0" fmla="*/ 0 w 4772413"/>
                <a:gd name="connsiteY0" fmla="*/ 0 h 2112680"/>
                <a:gd name="connsiteX1" fmla="*/ 1582042 w 4772413"/>
                <a:gd name="connsiteY1" fmla="*/ 2111508 h 2112680"/>
                <a:gd name="connsiteX2" fmla="*/ 4772413 w 4772413"/>
                <a:gd name="connsiteY2" fmla="*/ 287441 h 211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2413" h="2112680">
                  <a:moveTo>
                    <a:pt x="0" y="0"/>
                  </a:moveTo>
                  <a:cubicBezTo>
                    <a:pt x="312127" y="766396"/>
                    <a:pt x="786640" y="2063601"/>
                    <a:pt x="1582042" y="2111508"/>
                  </a:cubicBezTo>
                  <a:cubicBezTo>
                    <a:pt x="2377444" y="2159415"/>
                    <a:pt x="4189149" y="725591"/>
                    <a:pt x="4772413" y="287441"/>
                  </a:cubicBezTo>
                </a:path>
              </a:pathLst>
            </a:custGeom>
            <a:ln w="25400">
              <a:solidFill>
                <a:schemeClr val="accent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64" name="Textfeld 63"/>
            <p:cNvSpPr txBox="1"/>
            <p:nvPr/>
          </p:nvSpPr>
          <p:spPr>
            <a:xfrm rot="20062400">
              <a:off x="4495800" y="3265586"/>
              <a:ext cx="243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004359"/>
                  </a:solidFill>
                </a:rPr>
                <a:t>g</a:t>
              </a:r>
              <a:r>
                <a:rPr lang="de-DE" sz="1600" dirty="0" err="1" smtClean="0">
                  <a:solidFill>
                    <a:srgbClr val="004359"/>
                  </a:solidFill>
                </a:rPr>
                <a:t>eneralization</a:t>
              </a:r>
              <a:r>
                <a:rPr lang="de-DE" sz="1600" dirty="0" smtClean="0">
                  <a:solidFill>
                    <a:srgbClr val="004359"/>
                  </a:solidFill>
                </a:rPr>
                <a:t> </a:t>
              </a:r>
              <a:r>
                <a:rPr lang="de-DE" sz="1600" dirty="0" err="1" smtClean="0">
                  <a:solidFill>
                    <a:srgbClr val="004359"/>
                  </a:solidFill>
                </a:rPr>
                <a:t>error</a:t>
              </a:r>
              <a:endParaRPr lang="de-DE" sz="1600" dirty="0">
                <a:solidFill>
                  <a:srgbClr val="004359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981200" y="1849017"/>
            <a:ext cx="5263662" cy="3168162"/>
            <a:chOff x="1981200" y="2590801"/>
            <a:chExt cx="5263662" cy="3168162"/>
          </a:xfrm>
        </p:grpSpPr>
        <p:sp>
          <p:nvSpPr>
            <p:cNvPr id="4100" name="Freihandform 4099"/>
            <p:cNvSpPr/>
            <p:nvPr/>
          </p:nvSpPr>
          <p:spPr>
            <a:xfrm>
              <a:off x="1981200" y="2590801"/>
              <a:ext cx="5263662" cy="3168162"/>
            </a:xfrm>
            <a:custGeom>
              <a:avLst/>
              <a:gdLst>
                <a:gd name="connsiteX0" fmla="*/ 0 w 5011616"/>
                <a:gd name="connsiteY0" fmla="*/ 0 h 2989385"/>
                <a:gd name="connsiteX1" fmla="*/ 1459523 w 5011616"/>
                <a:gd name="connsiteY1" fmla="*/ 2031023 h 2989385"/>
                <a:gd name="connsiteX2" fmla="*/ 5011616 w 5011616"/>
                <a:gd name="connsiteY2" fmla="*/ 2989385 h 2989385"/>
                <a:gd name="connsiteX3" fmla="*/ 5011616 w 5011616"/>
                <a:gd name="connsiteY3" fmla="*/ 2989385 h 298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1616" h="2989385">
                  <a:moveTo>
                    <a:pt x="0" y="0"/>
                  </a:moveTo>
                  <a:cubicBezTo>
                    <a:pt x="312127" y="766396"/>
                    <a:pt x="624254" y="1532792"/>
                    <a:pt x="1459523" y="2031023"/>
                  </a:cubicBezTo>
                  <a:cubicBezTo>
                    <a:pt x="2294792" y="2529254"/>
                    <a:pt x="5011616" y="2989385"/>
                    <a:pt x="5011616" y="2989385"/>
                  </a:cubicBezTo>
                  <a:lnTo>
                    <a:pt x="5011616" y="2989385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65" name="Textfeld 64"/>
            <p:cNvSpPr txBox="1"/>
            <p:nvPr/>
          </p:nvSpPr>
          <p:spPr>
            <a:xfrm rot="715655">
              <a:off x="4394079" y="5390192"/>
              <a:ext cx="243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 smtClean="0">
                  <a:solidFill>
                    <a:srgbClr val="7FA1AC"/>
                  </a:solidFill>
                </a:rPr>
                <a:t>training</a:t>
              </a:r>
              <a:r>
                <a:rPr lang="de-DE" sz="1600" dirty="0" smtClean="0">
                  <a:solidFill>
                    <a:srgbClr val="7FA1AC"/>
                  </a:solidFill>
                </a:rPr>
                <a:t> </a:t>
              </a:r>
              <a:r>
                <a:rPr lang="de-DE" sz="1600" dirty="0" err="1" smtClean="0">
                  <a:solidFill>
                    <a:srgbClr val="7FA1AC"/>
                  </a:solidFill>
                </a:rPr>
                <a:t>error</a:t>
              </a:r>
              <a:endParaRPr lang="de-DE" sz="1600" dirty="0">
                <a:solidFill>
                  <a:srgbClr val="7FA1AC"/>
                </a:solidFill>
              </a:endParaRPr>
            </a:p>
          </p:txBody>
        </p:sp>
      </p:grpSp>
      <p:pic>
        <p:nvPicPr>
          <p:cNvPr id="27" name="Picture 2" descr="Datei:William of Ockh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88803"/>
            <a:ext cx="1296144" cy="17265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Inhaltsplatzhalter 2"/>
          <p:cNvSpPr txBox="1">
            <a:spLocks/>
          </p:cNvSpPr>
          <p:nvPr/>
        </p:nvSpPr>
        <p:spPr bwMode="auto">
          <a:xfrm>
            <a:off x="323528" y="6092577"/>
            <a:ext cx="8640960" cy="50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de-DE" altLang="de-DE" sz="2400" b="1" dirty="0" smtClean="0">
                <a:solidFill>
                  <a:srgbClr val="003366"/>
                </a:solidFill>
              </a:rPr>
              <a:t>Never </a:t>
            </a:r>
            <a:r>
              <a:rPr lang="de-DE" altLang="de-DE" sz="2400" b="1" dirty="0" err="1" smtClean="0">
                <a:solidFill>
                  <a:srgbClr val="003366"/>
                </a:solidFill>
              </a:rPr>
              <a:t>make</a:t>
            </a:r>
            <a:r>
              <a:rPr lang="de-DE" altLang="de-DE" sz="2400" b="1" dirty="0" smtClean="0">
                <a:solidFill>
                  <a:srgbClr val="003366"/>
                </a:solidFill>
              </a:rPr>
              <a:t> </a:t>
            </a:r>
            <a:r>
              <a:rPr lang="de-DE" altLang="de-DE" sz="2400" b="1" dirty="0" err="1" smtClean="0">
                <a:solidFill>
                  <a:srgbClr val="003366"/>
                </a:solidFill>
              </a:rPr>
              <a:t>your</a:t>
            </a:r>
            <a:r>
              <a:rPr lang="de-DE" altLang="de-DE" sz="2400" b="1" dirty="0" smtClean="0">
                <a:solidFill>
                  <a:srgbClr val="003366"/>
                </a:solidFill>
              </a:rPr>
              <a:t> </a:t>
            </a:r>
            <a:r>
              <a:rPr lang="de-DE" altLang="de-DE" sz="2400" b="1" dirty="0" err="1" smtClean="0">
                <a:solidFill>
                  <a:srgbClr val="003366"/>
                </a:solidFill>
              </a:rPr>
              <a:t>model</a:t>
            </a:r>
            <a:r>
              <a:rPr lang="de-DE" altLang="de-DE" sz="2400" b="1" dirty="0" smtClean="0">
                <a:solidFill>
                  <a:srgbClr val="003366"/>
                </a:solidFill>
              </a:rPr>
              <a:t> </a:t>
            </a:r>
            <a:r>
              <a:rPr lang="de-DE" altLang="de-DE" sz="2400" b="1" dirty="0" err="1" smtClean="0">
                <a:solidFill>
                  <a:srgbClr val="003366"/>
                </a:solidFill>
              </a:rPr>
              <a:t>more</a:t>
            </a:r>
            <a:r>
              <a:rPr lang="de-DE" altLang="de-DE" sz="2400" b="1" dirty="0" smtClean="0">
                <a:solidFill>
                  <a:srgbClr val="003366"/>
                </a:solidFill>
              </a:rPr>
              <a:t> </a:t>
            </a:r>
            <a:r>
              <a:rPr lang="de-DE" altLang="de-DE" sz="2400" b="1" dirty="0" err="1" smtClean="0">
                <a:solidFill>
                  <a:srgbClr val="003366"/>
                </a:solidFill>
              </a:rPr>
              <a:t>complicated</a:t>
            </a:r>
            <a:r>
              <a:rPr lang="de-DE" altLang="de-DE" sz="2400" b="1" dirty="0" smtClean="0">
                <a:solidFill>
                  <a:srgbClr val="003366"/>
                </a:solidFill>
              </a:rPr>
              <a:t> </a:t>
            </a:r>
            <a:r>
              <a:rPr lang="de-DE" altLang="de-DE" sz="2400" b="1" dirty="0" err="1" smtClean="0">
                <a:solidFill>
                  <a:srgbClr val="003366"/>
                </a:solidFill>
              </a:rPr>
              <a:t>than</a:t>
            </a:r>
            <a:r>
              <a:rPr lang="de-DE" altLang="de-DE" sz="2400" b="1" dirty="0" smtClean="0">
                <a:solidFill>
                  <a:srgbClr val="003366"/>
                </a:solidFill>
              </a:rPr>
              <a:t> </a:t>
            </a:r>
            <a:r>
              <a:rPr lang="de-DE" altLang="de-DE" sz="2400" b="1" dirty="0" err="1" smtClean="0">
                <a:solidFill>
                  <a:srgbClr val="003366"/>
                </a:solidFill>
              </a:rPr>
              <a:t>the</a:t>
            </a:r>
            <a:r>
              <a:rPr lang="de-DE" altLang="de-DE" sz="2400" b="1" dirty="0" smtClean="0">
                <a:solidFill>
                  <a:srgbClr val="003366"/>
                </a:solidFill>
              </a:rPr>
              <a:t> </a:t>
            </a:r>
            <a:r>
              <a:rPr lang="de-DE" altLang="de-DE" sz="2400" b="1" dirty="0" err="1" smtClean="0">
                <a:solidFill>
                  <a:srgbClr val="003366"/>
                </a:solidFill>
              </a:rPr>
              <a:t>data</a:t>
            </a:r>
            <a:r>
              <a:rPr lang="de-DE" altLang="de-DE" sz="2400" b="1" dirty="0" smtClean="0">
                <a:solidFill>
                  <a:srgbClr val="003366"/>
                </a:solidFill>
              </a:rPr>
              <a:t>!</a:t>
            </a:r>
            <a:endParaRPr lang="de-DE" altLang="de-DE" sz="1800" b="1" dirty="0" smtClean="0">
              <a:solidFill>
                <a:srgbClr val="003366"/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6774904" y="3212976"/>
            <a:ext cx="1181472" cy="1037788"/>
            <a:chOff x="6774904" y="3076763"/>
            <a:chExt cx="1181472" cy="1208124"/>
          </a:xfrm>
        </p:grpSpPr>
        <p:sp>
          <p:nvSpPr>
            <p:cNvPr id="34" name="Freihandform 33"/>
            <p:cNvSpPr/>
            <p:nvPr/>
          </p:nvSpPr>
          <p:spPr>
            <a:xfrm>
              <a:off x="6835371" y="3083131"/>
              <a:ext cx="1082096" cy="1201756"/>
            </a:xfrm>
            <a:custGeom>
              <a:avLst/>
              <a:gdLst>
                <a:gd name="connsiteX0" fmla="*/ 0 w 2751746"/>
                <a:gd name="connsiteY0" fmla="*/ 2692298 h 2692298"/>
                <a:gd name="connsiteX1" fmla="*/ 179461 w 2751746"/>
                <a:gd name="connsiteY1" fmla="*/ 2025726 h 2692298"/>
                <a:gd name="connsiteX2" fmla="*/ 384561 w 2751746"/>
                <a:gd name="connsiteY2" fmla="*/ 2316283 h 2692298"/>
                <a:gd name="connsiteX3" fmla="*/ 512747 w 2751746"/>
                <a:gd name="connsiteY3" fmla="*/ 2367558 h 2692298"/>
                <a:gd name="connsiteX4" fmla="*/ 623843 w 2751746"/>
                <a:gd name="connsiteY4" fmla="*/ 1940268 h 2692298"/>
                <a:gd name="connsiteX5" fmla="*/ 769121 w 2751746"/>
                <a:gd name="connsiteY5" fmla="*/ 1581345 h 2692298"/>
                <a:gd name="connsiteX6" fmla="*/ 999858 w 2751746"/>
                <a:gd name="connsiteY6" fmla="*/ 1410429 h 2692298"/>
                <a:gd name="connsiteX7" fmla="*/ 1196411 w 2751746"/>
                <a:gd name="connsiteY7" fmla="*/ 1034414 h 2692298"/>
                <a:gd name="connsiteX8" fmla="*/ 1367327 w 2751746"/>
                <a:gd name="connsiteY8" fmla="*/ 1094234 h 2692298"/>
                <a:gd name="connsiteX9" fmla="*/ 1495514 w 2751746"/>
                <a:gd name="connsiteY9" fmla="*/ 1154055 h 2692298"/>
                <a:gd name="connsiteX10" fmla="*/ 1606609 w 2751746"/>
                <a:gd name="connsiteY10" fmla="*/ 786586 h 2692298"/>
                <a:gd name="connsiteX11" fmla="*/ 1726250 w 2751746"/>
                <a:gd name="connsiteY11" fmla="*/ 564395 h 2692298"/>
                <a:gd name="connsiteX12" fmla="*/ 1922804 w 2751746"/>
                <a:gd name="connsiteY12" fmla="*/ 641307 h 2692298"/>
                <a:gd name="connsiteX13" fmla="*/ 2068082 w 2751746"/>
                <a:gd name="connsiteY13" fmla="*/ 752403 h 2692298"/>
                <a:gd name="connsiteX14" fmla="*/ 2221906 w 2751746"/>
                <a:gd name="connsiteY14" fmla="*/ 333659 h 2692298"/>
                <a:gd name="connsiteX15" fmla="*/ 2358639 w 2751746"/>
                <a:gd name="connsiteY15" fmla="*/ 373 h 2692298"/>
                <a:gd name="connsiteX16" fmla="*/ 2521009 w 2751746"/>
                <a:gd name="connsiteY16" fmla="*/ 273838 h 2692298"/>
                <a:gd name="connsiteX17" fmla="*/ 2751746 w 2751746"/>
                <a:gd name="connsiteY17" fmla="*/ 547304 h 2692298"/>
                <a:gd name="connsiteX0" fmla="*/ 0 w 2777383"/>
                <a:gd name="connsiteY0" fmla="*/ 2811939 h 2811939"/>
                <a:gd name="connsiteX1" fmla="*/ 205098 w 2777383"/>
                <a:gd name="connsiteY1" fmla="*/ 2025726 h 2811939"/>
                <a:gd name="connsiteX2" fmla="*/ 410198 w 2777383"/>
                <a:gd name="connsiteY2" fmla="*/ 2316283 h 2811939"/>
                <a:gd name="connsiteX3" fmla="*/ 538384 w 2777383"/>
                <a:gd name="connsiteY3" fmla="*/ 2367558 h 2811939"/>
                <a:gd name="connsiteX4" fmla="*/ 649480 w 2777383"/>
                <a:gd name="connsiteY4" fmla="*/ 1940268 h 2811939"/>
                <a:gd name="connsiteX5" fmla="*/ 794758 w 2777383"/>
                <a:gd name="connsiteY5" fmla="*/ 1581345 h 2811939"/>
                <a:gd name="connsiteX6" fmla="*/ 1025495 w 2777383"/>
                <a:gd name="connsiteY6" fmla="*/ 1410429 h 2811939"/>
                <a:gd name="connsiteX7" fmla="*/ 1222048 w 2777383"/>
                <a:gd name="connsiteY7" fmla="*/ 1034414 h 2811939"/>
                <a:gd name="connsiteX8" fmla="*/ 1392964 w 2777383"/>
                <a:gd name="connsiteY8" fmla="*/ 1094234 h 2811939"/>
                <a:gd name="connsiteX9" fmla="*/ 1521151 w 2777383"/>
                <a:gd name="connsiteY9" fmla="*/ 1154055 h 2811939"/>
                <a:gd name="connsiteX10" fmla="*/ 1632246 w 2777383"/>
                <a:gd name="connsiteY10" fmla="*/ 786586 h 2811939"/>
                <a:gd name="connsiteX11" fmla="*/ 1751887 w 2777383"/>
                <a:gd name="connsiteY11" fmla="*/ 564395 h 2811939"/>
                <a:gd name="connsiteX12" fmla="*/ 1948441 w 2777383"/>
                <a:gd name="connsiteY12" fmla="*/ 641307 h 2811939"/>
                <a:gd name="connsiteX13" fmla="*/ 2093719 w 2777383"/>
                <a:gd name="connsiteY13" fmla="*/ 752403 h 2811939"/>
                <a:gd name="connsiteX14" fmla="*/ 2247543 w 2777383"/>
                <a:gd name="connsiteY14" fmla="*/ 333659 h 2811939"/>
                <a:gd name="connsiteX15" fmla="*/ 2384276 w 2777383"/>
                <a:gd name="connsiteY15" fmla="*/ 373 h 2811939"/>
                <a:gd name="connsiteX16" fmla="*/ 2546646 w 2777383"/>
                <a:gd name="connsiteY16" fmla="*/ 273838 h 2811939"/>
                <a:gd name="connsiteX17" fmla="*/ 2777383 w 2777383"/>
                <a:gd name="connsiteY17" fmla="*/ 547304 h 2811939"/>
                <a:gd name="connsiteX0" fmla="*/ 0 w 2965390"/>
                <a:gd name="connsiteY0" fmla="*/ 2884475 h 2884475"/>
                <a:gd name="connsiteX1" fmla="*/ 205098 w 2965390"/>
                <a:gd name="connsiteY1" fmla="*/ 2098262 h 2884475"/>
                <a:gd name="connsiteX2" fmla="*/ 410198 w 2965390"/>
                <a:gd name="connsiteY2" fmla="*/ 2388819 h 2884475"/>
                <a:gd name="connsiteX3" fmla="*/ 538384 w 2965390"/>
                <a:gd name="connsiteY3" fmla="*/ 2440094 h 2884475"/>
                <a:gd name="connsiteX4" fmla="*/ 649480 w 2965390"/>
                <a:gd name="connsiteY4" fmla="*/ 2012804 h 2884475"/>
                <a:gd name="connsiteX5" fmla="*/ 794758 w 2965390"/>
                <a:gd name="connsiteY5" fmla="*/ 1653881 h 2884475"/>
                <a:gd name="connsiteX6" fmla="*/ 1025495 w 2965390"/>
                <a:gd name="connsiteY6" fmla="*/ 1482965 h 2884475"/>
                <a:gd name="connsiteX7" fmla="*/ 1222048 w 2965390"/>
                <a:gd name="connsiteY7" fmla="*/ 1106950 h 2884475"/>
                <a:gd name="connsiteX8" fmla="*/ 1392964 w 2965390"/>
                <a:gd name="connsiteY8" fmla="*/ 1166770 h 2884475"/>
                <a:gd name="connsiteX9" fmla="*/ 1521151 w 2965390"/>
                <a:gd name="connsiteY9" fmla="*/ 1226591 h 2884475"/>
                <a:gd name="connsiteX10" fmla="*/ 1632246 w 2965390"/>
                <a:gd name="connsiteY10" fmla="*/ 859122 h 2884475"/>
                <a:gd name="connsiteX11" fmla="*/ 1751887 w 2965390"/>
                <a:gd name="connsiteY11" fmla="*/ 636931 h 2884475"/>
                <a:gd name="connsiteX12" fmla="*/ 1948441 w 2965390"/>
                <a:gd name="connsiteY12" fmla="*/ 713843 h 2884475"/>
                <a:gd name="connsiteX13" fmla="*/ 2093719 w 2965390"/>
                <a:gd name="connsiteY13" fmla="*/ 824939 h 2884475"/>
                <a:gd name="connsiteX14" fmla="*/ 2247543 w 2965390"/>
                <a:gd name="connsiteY14" fmla="*/ 406195 h 2884475"/>
                <a:gd name="connsiteX15" fmla="*/ 2384276 w 2965390"/>
                <a:gd name="connsiteY15" fmla="*/ 72909 h 2884475"/>
                <a:gd name="connsiteX16" fmla="*/ 2546646 w 2965390"/>
                <a:gd name="connsiteY16" fmla="*/ 346374 h 2884475"/>
                <a:gd name="connsiteX17" fmla="*/ 2965390 w 2965390"/>
                <a:gd name="connsiteY17" fmla="*/ 13089 h 2884475"/>
                <a:gd name="connsiteX0" fmla="*/ 0 w 2931207"/>
                <a:gd name="connsiteY0" fmla="*/ 2968223 h 2968223"/>
                <a:gd name="connsiteX1" fmla="*/ 205098 w 2931207"/>
                <a:gd name="connsiteY1" fmla="*/ 2182010 h 2968223"/>
                <a:gd name="connsiteX2" fmla="*/ 410198 w 2931207"/>
                <a:gd name="connsiteY2" fmla="*/ 2472567 h 2968223"/>
                <a:gd name="connsiteX3" fmla="*/ 538384 w 2931207"/>
                <a:gd name="connsiteY3" fmla="*/ 2523842 h 2968223"/>
                <a:gd name="connsiteX4" fmla="*/ 649480 w 2931207"/>
                <a:gd name="connsiteY4" fmla="*/ 2096552 h 2968223"/>
                <a:gd name="connsiteX5" fmla="*/ 794758 w 2931207"/>
                <a:gd name="connsiteY5" fmla="*/ 1737629 h 2968223"/>
                <a:gd name="connsiteX6" fmla="*/ 1025495 w 2931207"/>
                <a:gd name="connsiteY6" fmla="*/ 1566713 h 2968223"/>
                <a:gd name="connsiteX7" fmla="*/ 1222048 w 2931207"/>
                <a:gd name="connsiteY7" fmla="*/ 1190698 h 2968223"/>
                <a:gd name="connsiteX8" fmla="*/ 1392964 w 2931207"/>
                <a:gd name="connsiteY8" fmla="*/ 1250518 h 2968223"/>
                <a:gd name="connsiteX9" fmla="*/ 1521151 w 2931207"/>
                <a:gd name="connsiteY9" fmla="*/ 1310339 h 2968223"/>
                <a:gd name="connsiteX10" fmla="*/ 1632246 w 2931207"/>
                <a:gd name="connsiteY10" fmla="*/ 942870 h 2968223"/>
                <a:gd name="connsiteX11" fmla="*/ 1751887 w 2931207"/>
                <a:gd name="connsiteY11" fmla="*/ 720679 h 2968223"/>
                <a:gd name="connsiteX12" fmla="*/ 1948441 w 2931207"/>
                <a:gd name="connsiteY12" fmla="*/ 797591 h 2968223"/>
                <a:gd name="connsiteX13" fmla="*/ 2093719 w 2931207"/>
                <a:gd name="connsiteY13" fmla="*/ 908687 h 2968223"/>
                <a:gd name="connsiteX14" fmla="*/ 2247543 w 2931207"/>
                <a:gd name="connsiteY14" fmla="*/ 489943 h 2968223"/>
                <a:gd name="connsiteX15" fmla="*/ 2384276 w 2931207"/>
                <a:gd name="connsiteY15" fmla="*/ 156657 h 2968223"/>
                <a:gd name="connsiteX16" fmla="*/ 2546646 w 2931207"/>
                <a:gd name="connsiteY16" fmla="*/ 430122 h 2968223"/>
                <a:gd name="connsiteX17" fmla="*/ 2931207 w 2931207"/>
                <a:gd name="connsiteY17" fmla="*/ 11379 h 2968223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21151 w 2931207"/>
                <a:gd name="connsiteY9" fmla="*/ 1298960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546646 w 2931207"/>
                <a:gd name="connsiteY16" fmla="*/ 418743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21151 w 2931207"/>
                <a:gd name="connsiteY9" fmla="*/ 1298960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46930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21151 w 2931207"/>
                <a:gd name="connsiteY9" fmla="*/ 1298960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12747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21151 w 2931207"/>
                <a:gd name="connsiteY9" fmla="*/ 1298960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12747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63880 w 2931207"/>
                <a:gd name="connsiteY9" fmla="*/ 1410055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12747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38243 w 2931207"/>
                <a:gd name="connsiteY9" fmla="*/ 1401509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12747 h 2956844"/>
                <a:gd name="connsiteX17" fmla="*/ 2931207 w 2931207"/>
                <a:gd name="connsiteY17" fmla="*/ 0 h 2956844"/>
                <a:gd name="connsiteX0" fmla="*/ 0 w 2931207"/>
                <a:gd name="connsiteY0" fmla="*/ 2956844 h 2956844"/>
                <a:gd name="connsiteX1" fmla="*/ 205098 w 2931207"/>
                <a:gd name="connsiteY1" fmla="*/ 2170631 h 2956844"/>
                <a:gd name="connsiteX2" fmla="*/ 410198 w 2931207"/>
                <a:gd name="connsiteY2" fmla="*/ 2461188 h 2956844"/>
                <a:gd name="connsiteX3" fmla="*/ 538384 w 2931207"/>
                <a:gd name="connsiteY3" fmla="*/ 2512463 h 2956844"/>
                <a:gd name="connsiteX4" fmla="*/ 649480 w 2931207"/>
                <a:gd name="connsiteY4" fmla="*/ 2085173 h 2956844"/>
                <a:gd name="connsiteX5" fmla="*/ 794758 w 2931207"/>
                <a:gd name="connsiteY5" fmla="*/ 1726250 h 2956844"/>
                <a:gd name="connsiteX6" fmla="*/ 1025495 w 2931207"/>
                <a:gd name="connsiteY6" fmla="*/ 1555334 h 2956844"/>
                <a:gd name="connsiteX7" fmla="*/ 1222048 w 2931207"/>
                <a:gd name="connsiteY7" fmla="*/ 1179319 h 2956844"/>
                <a:gd name="connsiteX8" fmla="*/ 1392964 w 2931207"/>
                <a:gd name="connsiteY8" fmla="*/ 1239139 h 2956844"/>
                <a:gd name="connsiteX9" fmla="*/ 1538243 w 2931207"/>
                <a:gd name="connsiteY9" fmla="*/ 1247684 h 2956844"/>
                <a:gd name="connsiteX10" fmla="*/ 1632246 w 2931207"/>
                <a:gd name="connsiteY10" fmla="*/ 931491 h 2956844"/>
                <a:gd name="connsiteX11" fmla="*/ 1751887 w 2931207"/>
                <a:gd name="connsiteY11" fmla="*/ 709300 h 2956844"/>
                <a:gd name="connsiteX12" fmla="*/ 1948441 w 2931207"/>
                <a:gd name="connsiteY12" fmla="*/ 786212 h 2956844"/>
                <a:gd name="connsiteX13" fmla="*/ 2093719 w 2931207"/>
                <a:gd name="connsiteY13" fmla="*/ 897308 h 2956844"/>
                <a:gd name="connsiteX14" fmla="*/ 2247543 w 2931207"/>
                <a:gd name="connsiteY14" fmla="*/ 478564 h 2956844"/>
                <a:gd name="connsiteX15" fmla="*/ 2384276 w 2931207"/>
                <a:gd name="connsiteY15" fmla="*/ 145278 h 2956844"/>
                <a:gd name="connsiteX16" fmla="*/ 2657742 w 2931207"/>
                <a:gd name="connsiteY16" fmla="*/ 512747 h 2956844"/>
                <a:gd name="connsiteX17" fmla="*/ 2931207 w 2931207"/>
                <a:gd name="connsiteY17" fmla="*/ 0 h 295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31207" h="2956844">
                  <a:moveTo>
                    <a:pt x="0" y="2956844"/>
                  </a:moveTo>
                  <a:cubicBezTo>
                    <a:pt x="57684" y="2654892"/>
                    <a:pt x="136732" y="2253240"/>
                    <a:pt x="205098" y="2170631"/>
                  </a:cubicBezTo>
                  <a:cubicBezTo>
                    <a:pt x="273464" y="2088022"/>
                    <a:pt x="354650" y="2404216"/>
                    <a:pt x="410198" y="2461188"/>
                  </a:cubicBezTo>
                  <a:cubicBezTo>
                    <a:pt x="465746" y="2518160"/>
                    <a:pt x="498504" y="2575132"/>
                    <a:pt x="538384" y="2512463"/>
                  </a:cubicBezTo>
                  <a:cubicBezTo>
                    <a:pt x="578264" y="2449794"/>
                    <a:pt x="606751" y="2216208"/>
                    <a:pt x="649480" y="2085173"/>
                  </a:cubicBezTo>
                  <a:cubicBezTo>
                    <a:pt x="692209" y="1954137"/>
                    <a:pt x="732089" y="1814556"/>
                    <a:pt x="794758" y="1726250"/>
                  </a:cubicBezTo>
                  <a:cubicBezTo>
                    <a:pt x="857427" y="1637944"/>
                    <a:pt x="954280" y="1646489"/>
                    <a:pt x="1025495" y="1555334"/>
                  </a:cubicBezTo>
                  <a:cubicBezTo>
                    <a:pt x="1096710" y="1464179"/>
                    <a:pt x="1160803" y="1232018"/>
                    <a:pt x="1222048" y="1179319"/>
                  </a:cubicBezTo>
                  <a:cubicBezTo>
                    <a:pt x="1283293" y="1126620"/>
                    <a:pt x="1340265" y="1227745"/>
                    <a:pt x="1392964" y="1239139"/>
                  </a:cubicBezTo>
                  <a:cubicBezTo>
                    <a:pt x="1445663" y="1250533"/>
                    <a:pt x="1498363" y="1298959"/>
                    <a:pt x="1538243" y="1247684"/>
                  </a:cubicBezTo>
                  <a:cubicBezTo>
                    <a:pt x="1578123" y="1196409"/>
                    <a:pt x="1596639" y="1021222"/>
                    <a:pt x="1632246" y="931491"/>
                  </a:cubicBezTo>
                  <a:cubicBezTo>
                    <a:pt x="1667853" y="841760"/>
                    <a:pt x="1699188" y="733513"/>
                    <a:pt x="1751887" y="709300"/>
                  </a:cubicBezTo>
                  <a:cubicBezTo>
                    <a:pt x="1804586" y="685087"/>
                    <a:pt x="1891469" y="754877"/>
                    <a:pt x="1948441" y="786212"/>
                  </a:cubicBezTo>
                  <a:cubicBezTo>
                    <a:pt x="2005413" y="817547"/>
                    <a:pt x="2043869" y="948583"/>
                    <a:pt x="2093719" y="897308"/>
                  </a:cubicBezTo>
                  <a:cubicBezTo>
                    <a:pt x="2143569" y="846033"/>
                    <a:pt x="2199117" y="603902"/>
                    <a:pt x="2247543" y="478564"/>
                  </a:cubicBezTo>
                  <a:cubicBezTo>
                    <a:pt x="2295969" y="353226"/>
                    <a:pt x="2315910" y="139581"/>
                    <a:pt x="2384276" y="145278"/>
                  </a:cubicBezTo>
                  <a:cubicBezTo>
                    <a:pt x="2452642" y="150975"/>
                    <a:pt x="2566587" y="536960"/>
                    <a:pt x="2657742" y="512747"/>
                  </a:cubicBezTo>
                  <a:cubicBezTo>
                    <a:pt x="2748897" y="488534"/>
                    <a:pt x="2831505" y="293405"/>
                    <a:pt x="2931207" y="0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32" name="Rechteck 31"/>
            <p:cNvSpPr/>
            <p:nvPr/>
          </p:nvSpPr>
          <p:spPr bwMode="auto">
            <a:xfrm>
              <a:off x="6774904" y="3076763"/>
              <a:ext cx="1181472" cy="120783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grpSp>
          <p:nvGrpSpPr>
            <p:cNvPr id="33" name="Gruppieren 32"/>
            <p:cNvGrpSpPr/>
            <p:nvPr/>
          </p:nvGrpSpPr>
          <p:grpSpPr>
            <a:xfrm>
              <a:off x="6831165" y="3231614"/>
              <a:ext cx="956430" cy="1022014"/>
              <a:chOff x="3048000" y="2971800"/>
              <a:chExt cx="2590800" cy="2514600"/>
            </a:xfrm>
          </p:grpSpPr>
          <p:sp>
            <p:nvSpPr>
              <p:cNvPr id="35" name="Ellipse 34"/>
              <p:cNvSpPr/>
              <p:nvPr/>
            </p:nvSpPr>
            <p:spPr bwMode="auto">
              <a:xfrm>
                <a:off x="4648200" y="3505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Ellipse 35"/>
              <p:cNvSpPr/>
              <p:nvPr/>
            </p:nvSpPr>
            <p:spPr bwMode="auto">
              <a:xfrm>
                <a:off x="3429000" y="5029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Ellipse 36"/>
              <p:cNvSpPr/>
              <p:nvPr/>
            </p:nvSpPr>
            <p:spPr bwMode="auto">
              <a:xfrm>
                <a:off x="4419600" y="38100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Ellipse 38"/>
              <p:cNvSpPr/>
              <p:nvPr/>
            </p:nvSpPr>
            <p:spPr bwMode="auto">
              <a:xfrm>
                <a:off x="5562600" y="2971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Ellipse 39"/>
              <p:cNvSpPr/>
              <p:nvPr/>
            </p:nvSpPr>
            <p:spPr bwMode="auto">
              <a:xfrm>
                <a:off x="4953000" y="3352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Ellipse 40"/>
              <p:cNvSpPr/>
              <p:nvPr/>
            </p:nvSpPr>
            <p:spPr bwMode="auto">
              <a:xfrm>
                <a:off x="4038600" y="4114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 bwMode="auto">
              <a:xfrm>
                <a:off x="3048000" y="5410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Ellipse 45"/>
              <p:cNvSpPr/>
              <p:nvPr/>
            </p:nvSpPr>
            <p:spPr bwMode="auto">
              <a:xfrm>
                <a:off x="3657600" y="4648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 bwMode="auto">
              <a:xfrm>
                <a:off x="5257800" y="30480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8" name="Gruppieren 47"/>
          <p:cNvGrpSpPr/>
          <p:nvPr/>
        </p:nvGrpSpPr>
        <p:grpSpPr>
          <a:xfrm>
            <a:off x="2267744" y="4568924"/>
            <a:ext cx="1040160" cy="876300"/>
            <a:chOff x="6484168" y="2213248"/>
            <a:chExt cx="3200400" cy="2971800"/>
          </a:xfrm>
        </p:grpSpPr>
        <p:sp>
          <p:nvSpPr>
            <p:cNvPr id="50" name="Rechteck 49"/>
            <p:cNvSpPr/>
            <p:nvPr/>
          </p:nvSpPr>
          <p:spPr bwMode="auto">
            <a:xfrm>
              <a:off x="6484168" y="2213248"/>
              <a:ext cx="3200400" cy="2971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>
              <a:off x="8236768" y="31276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7017568" y="46516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4" name="Ellipse 53"/>
            <p:cNvSpPr/>
            <p:nvPr/>
          </p:nvSpPr>
          <p:spPr bwMode="auto">
            <a:xfrm>
              <a:off x="8008168" y="34324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9151168" y="25942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7" name="Ellipse 56"/>
            <p:cNvSpPr/>
            <p:nvPr/>
          </p:nvSpPr>
          <p:spPr bwMode="auto">
            <a:xfrm>
              <a:off x="8541568" y="29752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8" name="Ellipse 57"/>
            <p:cNvSpPr/>
            <p:nvPr/>
          </p:nvSpPr>
          <p:spPr bwMode="auto">
            <a:xfrm>
              <a:off x="7627168" y="37372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59" name="Ellipse 58"/>
            <p:cNvSpPr/>
            <p:nvPr/>
          </p:nvSpPr>
          <p:spPr bwMode="auto">
            <a:xfrm>
              <a:off x="6636568" y="50326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7246168" y="42706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8846368" y="2670448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cxnSp>
          <p:nvCxnSpPr>
            <p:cNvPr id="66" name="Gerade Verbindung 65"/>
            <p:cNvCxnSpPr/>
            <p:nvPr/>
          </p:nvCxnSpPr>
          <p:spPr bwMode="auto">
            <a:xfrm flipV="1">
              <a:off x="6588224" y="2359887"/>
              <a:ext cx="2673052" cy="273892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4283968" y="1321140"/>
            <a:ext cx="1219200" cy="1096773"/>
            <a:chOff x="7492280" y="2132856"/>
            <a:chExt cx="3200400" cy="3005965"/>
          </a:xfrm>
        </p:grpSpPr>
        <p:sp>
          <p:nvSpPr>
            <p:cNvPr id="68" name="Rechteck 67"/>
            <p:cNvSpPr/>
            <p:nvPr/>
          </p:nvSpPr>
          <p:spPr bwMode="auto">
            <a:xfrm>
              <a:off x="7492280" y="2132856"/>
              <a:ext cx="3200400" cy="2971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de-DE" smtClean="0">
                <a:solidFill>
                  <a:srgbClr val="000000"/>
                </a:solidFill>
              </a:endParaRPr>
            </a:p>
          </p:txBody>
        </p:sp>
        <p:grpSp>
          <p:nvGrpSpPr>
            <p:cNvPr id="69" name="Gruppieren 68"/>
            <p:cNvGrpSpPr/>
            <p:nvPr/>
          </p:nvGrpSpPr>
          <p:grpSpPr>
            <a:xfrm>
              <a:off x="7644680" y="2513856"/>
              <a:ext cx="2590800" cy="2514600"/>
              <a:chOff x="3048000" y="2971800"/>
              <a:chExt cx="2590800" cy="2514600"/>
            </a:xfrm>
          </p:grpSpPr>
          <p:sp>
            <p:nvSpPr>
              <p:cNvPr id="71" name="Ellipse 70"/>
              <p:cNvSpPr/>
              <p:nvPr/>
            </p:nvSpPr>
            <p:spPr bwMode="auto">
              <a:xfrm>
                <a:off x="4648200" y="3505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Ellipse 71"/>
              <p:cNvSpPr/>
              <p:nvPr/>
            </p:nvSpPr>
            <p:spPr bwMode="auto">
              <a:xfrm>
                <a:off x="3429000" y="5029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Ellipse 72"/>
              <p:cNvSpPr/>
              <p:nvPr/>
            </p:nvSpPr>
            <p:spPr bwMode="auto">
              <a:xfrm>
                <a:off x="4419600" y="38100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Ellipse 73"/>
              <p:cNvSpPr/>
              <p:nvPr/>
            </p:nvSpPr>
            <p:spPr bwMode="auto">
              <a:xfrm>
                <a:off x="5562600" y="2971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Ellipse 74"/>
              <p:cNvSpPr/>
              <p:nvPr/>
            </p:nvSpPr>
            <p:spPr bwMode="auto">
              <a:xfrm>
                <a:off x="4953000" y="3352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Ellipse 75"/>
              <p:cNvSpPr/>
              <p:nvPr/>
            </p:nvSpPr>
            <p:spPr bwMode="auto">
              <a:xfrm>
                <a:off x="4038600" y="4114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Ellipse 76"/>
              <p:cNvSpPr/>
              <p:nvPr/>
            </p:nvSpPr>
            <p:spPr bwMode="auto">
              <a:xfrm>
                <a:off x="3048000" y="5410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Ellipse 77"/>
              <p:cNvSpPr/>
              <p:nvPr/>
            </p:nvSpPr>
            <p:spPr bwMode="auto">
              <a:xfrm>
                <a:off x="3657600" y="46482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Ellipse 78"/>
              <p:cNvSpPr/>
              <p:nvPr/>
            </p:nvSpPr>
            <p:spPr bwMode="auto">
              <a:xfrm>
                <a:off x="5257800" y="30480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de-DE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0" name="Freihandform 69"/>
            <p:cNvSpPr/>
            <p:nvPr/>
          </p:nvSpPr>
          <p:spPr>
            <a:xfrm>
              <a:off x="7668344" y="2512352"/>
              <a:ext cx="2966764" cy="2626469"/>
            </a:xfrm>
            <a:custGeom>
              <a:avLst/>
              <a:gdLst>
                <a:gd name="connsiteX0" fmla="*/ 0 w 2821021"/>
                <a:gd name="connsiteY0" fmla="*/ 2626469 h 2626469"/>
                <a:gd name="connsiteX1" fmla="*/ 1575881 w 2821021"/>
                <a:gd name="connsiteY1" fmla="*/ 466928 h 2626469"/>
                <a:gd name="connsiteX2" fmla="*/ 2821021 w 2821021"/>
                <a:gd name="connsiteY2" fmla="*/ 0 h 262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1021" h="2626469">
                  <a:moveTo>
                    <a:pt x="0" y="2626469"/>
                  </a:moveTo>
                  <a:cubicBezTo>
                    <a:pt x="552855" y="1765571"/>
                    <a:pt x="1105711" y="904673"/>
                    <a:pt x="1575881" y="466928"/>
                  </a:cubicBezTo>
                  <a:cubicBezTo>
                    <a:pt x="2046051" y="29183"/>
                    <a:pt x="2433536" y="14591"/>
                    <a:pt x="2821021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26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F=m\cdot g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0"/>
  <p:tag name="PICTUREFILESIZE" val="320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data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208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xponential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9"/>
  <p:tag name="PICTUREFILESIZE" val="401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k\in (0,\infty)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"/>
  <p:tag name="PICTUREFILESIZE" val="479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xponential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07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Geometric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5"/>
  <p:tag name="PICTUREFILESIZE" val="390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in slightly non-standard form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9"/>
  <p:tag name="PICTUREFILESIZE" val="833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Geometric: discrete tim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3"/>
  <p:tag name="PICTUREFILESIZE" val="686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xponential: continuous tim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6"/>
  <p:tag name="PICTUREFILESIZE" val="761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continuous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34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also: ``the central limit''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2"/>
  <p:tag name="PICTUREFILESIZE" val="561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e.g.~mean estimator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60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odel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"/>
  <p:tag name="PICTUREFILESIZE" val="246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widehat{\mu}=\frac{1}{N}\sum_{i=1}^N X_i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89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covariance estimator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4"/>
  <p:tag name="PICTUREFILESIZE" val="633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widehat{\Sigma}=\frac{1}{N}\sum_{i=1}^N(X_i-\widehat{\mu})^2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5"/>
  <p:tag name="PICTUREFILESIZE" val="1226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What is Occam's razor for estimators?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2"/>
  <p:tag name="PICTUREFILESIZE" val="1066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estimate: \color{red}$\widehat{\mu}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7"/>
  <p:tag name="PICTUREFILESIZE" val="448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sample $X_1,\dots, X_N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8"/>
  <p:tag name="PICTUREFILESIZE" val="628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parametric estimation: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1"/>
  <p:tag name="PICTUREFILESIZE" val="644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true parameter $\theta\in\mathbb{R}^m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721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(e.g.~$\theta=(\mu,\Sigma)$ for Gaussians)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3"/>
  <p:tag name="PICTUREFILESIZE" val="1044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estimator $\widehat{\theta}=\widehat{\theta}(X_1,\dots, X_N)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9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y=mx+c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8"/>
  <p:tag name="PICTUREFILESIZE" val="371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MSE of $\widehat{\theta}$: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9"/>
  <p:tag name="PICTUREFILESIZE" val="398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theta})=\mathbb{E} \left[(\widehat{\theta} - \theta)^2\right]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909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parametric estimation: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1"/>
  <p:tag name="PICTUREFILESIZE" val="644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true parameter $\theta\in\mathbb{R}^m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72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(e.g.~$\theta=(\mu,\Sigma)$ for Gaussians)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3"/>
  <p:tag name="PICTUREFILESIZE" val="1044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estimator $\widehat{\theta}=\widehat{\theta}(X_1,\dots, X_N)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94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bias of $\widehat{\theta}$: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"/>
  <p:tag name="PICTUREFILESIZE" val="406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Bias}(\widehat{\theta})=\mathbb{E} [\widehat{\theta} - \theta]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2"/>
  <p:tag name="PICTUREFILESIZE" val="682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variance of $\widehat{\theta}$: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8"/>
  <p:tag name="PICTUREFILESIZE" val="512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Var}(\widehat{\theta})=\mathbb{E} \left[(\widehat{\theta} - \mathbb{E}[\widehat{\theta}])^2\right]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1"/>
  <p:tag name="PICTUREFILESIZE" val="953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odel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"/>
  <p:tag name="PICTUREFILESIZE" val="246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measures expected deviation of the mean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9"/>
  <p:tag name="PICTUREFILESIZE" val="115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measures scatter around estimator mean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028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measures prediction error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9"/>
  <p:tag name="PICTUREFILESIZE" val="758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Convention: for $x\in\mathbb{R}^m$, denote $x^2=x^\top x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9"/>
  <p:tag name="PICTUREFILESIZE" val="1141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{\bf Cave:} all these quantities may depend on $\theta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1251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Bias}(\widehat{\theta})=\mathbb{E} [\widehat{\theta} - \theta]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2"/>
  <p:tag name="PICTUREFILESIZE" val="682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Var}(\widehat{\theta})=\mathbb{E} \left[(\widehat{\theta} - \mathbb{E}[\widehat{\theta}])^2\right]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1"/>
  <p:tag name="PICTUREFILESIZE" val="953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measures expected deviation of the mean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9"/>
  <p:tag name="PICTUREFILESIZE" val="115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measures scatter around estimator mean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028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low bias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1"/>
  <p:tag name="PICTUREFILESIZE" val="336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y=ax^2+bx+c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5"/>
  <p:tag name="PICTUREFILESIZE" val="518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high bias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"/>
  <p:tag name="PICTUREFILESIZE" val="350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low variance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3"/>
  <p:tag name="PICTUREFILESIZE" val="428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high variance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7"/>
  <p:tag name="PICTUREFILESIZE" val="449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color{red}\sqrt{\mbox{Var}(\widehat{\theta})}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4"/>
  <p:tag name="PICTUREFILESIZE" val="572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color{red}\mathbb{E}[\widehat{\theta}]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"/>
  <p:tag name="PICTUREFILESIZE" val="241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color{red}\widehat{\theta}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15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\theta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105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\theta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105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\theta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105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\theta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105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,,reality''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"/>
  <p:tag name="PICTUREFILESIZE" val="286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Bias}(\widehat{\theta})=\mathbb{E} [\widehat{\theta} - \theta]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2"/>
  <p:tag name="PICTUREFILESIZE" val="682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Var}(\widehat{\theta})=\mathbb{E} \left[(\widehat{\theta} - \mathbb{E}[\widehat{\theta}])^2\right]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1"/>
  <p:tag name="PICTUREFILESIZE" val="953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measures expected deviation of the mean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9"/>
  <p:tag name="PICTUREFILESIZE" val="115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measures scatter around estimator mean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028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theta})=\mathbb{E} \left[(\widehat{\theta} - \theta)^2\right]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909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measures prediction error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9"/>
  <p:tag name="PICTUREFILESIZE" val="758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{\bf Proposition:}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6"/>
  <p:tag name="PICTUREFILESIZE" val="412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theta})=\mbox{Bias}(\widehat{\theta})^2+\mbox{Var}(\widehat{\theta})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3"/>
  <p:tag name="PICTUREFILESIZE" val="1089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{\bf proof:}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2"/>
  <p:tag name="PICTUREFILESIZE" val="241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=\mathbb{E} \left[(\widehat{\theta} - \theta)^2\right]&#10;= \mathbb{E} [\widehat{\theta}^2] - 2\theta \mathbb{E} [\widehat{\theta}] +\theta^2 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5"/>
  <p:tag name="PICTUREFILESIZE" val="1177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y=a_9x^9+a_8x^8+a_7x^7+a_6x^6+a_5x^5+a_4x^4+a_3x^3+a_2x^2+a_1x+a_0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28"/>
  <p:tag name="PICTUREFILESIZE" val="1787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= \mathbb{E} [\widehat{\theta}^2] -2\left(\mathbb{E} [\widehat{\theta}]\right)^2 + \left(\mathbb{E} [\widehat{\theta}]\right)^2+\left(\mathbb{E} [\widehat{\theta}]\right)^2 - 2\theta \mathbb{E} [\widehat{\theta}]  +\theta^2 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77"/>
  <p:tag name="PICTUREFILESIZE" val="1889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= \mathbb{E} [\widehat{\theta}^2] -2\mathbb{E}\left[\widehat{\theta}\left(\mathbb{E} [\widehat{\theta}]\right)\right] + \mathbb{E} \left(\mathbb{E} [\widehat{\theta}]\right)^2  +\left(\mathbb{E} [\widehat{\theta}] - \theta\right)^2 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59"/>
  <p:tag name="PICTUREFILESIZE" val="1776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= \mathbb{E} \left[(\widehat{\theta}-\mathbb{E}[\widehat{\theta}])^2\right]  +\left(\mathbb{E} [\widehat{\theta}] - \theta\right)^2 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1"/>
  <p:tag name="PICTUREFILESIZE" val="1142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=\mbox{Var}(\widehat{\theta})+\mbox{Bias}(\widehat{\theta})^2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778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theta})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9"/>
  <p:tag name="PICTUREFILESIZE" val="42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stays also valid for taking $xx^\top$ instead of $x^\top x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5"/>
  <p:tag name="PICTUREFILESIZE" val="1268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Bias}(\widehat{\theta})=\mathbb{E} [\widehat{\theta} - \theta]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2"/>
  <p:tag name="PICTUREFILESIZE" val="682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Var}(\widehat{\theta})=\mathbb{E} \left[(\widehat{\theta} - \mathbb{E}[\widehat{\theta}])^2\right]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1"/>
  <p:tag name="PICTUREFILESIZE" val="953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theta})=\mathbb{E} \left[(\widehat{\theta} - \theta)^2\right]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909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theta})=\mbox{Bias}(\widehat{\theta})^2+\mbox{Var}(\widehat{\theta})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3"/>
  <p:tag name="PICTUREFILESIZE" val="1089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odel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"/>
  <p:tag name="PICTUREFILESIZE" val="246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Example: estimation of mean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6"/>
  <p:tag name="PICTUREFILESIZE" val="765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widehat{\mu}=\frac{1}{N}\sum_{i=1}^N X_i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89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``natural'' estimator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2"/>
  <p:tag name="PICTUREFILESIZE" val="514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Bias}(\widehat{\mu}) = 0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0"/>
  <p:tag name="PICTUREFILESIZE" val="4979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mu})=\mbox{Var}(\widehat{\mu}) = \frac{\sigma^2}{N}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9"/>
  <p:tag name="PICTUREFILESIZE" val="1103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X_1,\dots, X_N$ i.i.d~Gaussian $\sim\mathcal{N}(\mu,\sigma^2)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1"/>
  <p:tag name="PICTUREFILESIZE" val="1204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widehat{\mu}_s=42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9"/>
  <p:tag name="PICTUREFILESIZE" val="311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``universal'' estimator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3"/>
  <p:tag name="PICTUREFILESIZE" val="583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Bias}(\widehat{\mu}_s) = 42-\theta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74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Var}(\widehat{\mu}_s) = 0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9"/>
  <p:tag name="PICTUREFILESIZE" val="498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{\bf What is Estimation?}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5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mu}_s) = (42-\theta)^2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6"/>
  <p:tag name="PICTUREFILESIZE" val="798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\sim X$ i.i.d. samp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0"/>
  <p:tag name="PICTUREFILESIZE" val="816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_N=\widehat{\theta}(X_1,\dots, X_N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2"/>
  <p:tag name="PICTUREFILESIZE" val="711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_N$ called a {\bf consistent estimator} for $\theta$, if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7"/>
  <p:tag name="PICTUREFILESIZE" val="1265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\sim p(x|\theta)$ sampling distribu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4"/>
  <p:tag name="PICTUREFILESIZE" val="11189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ample estimator for $\theta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1"/>
  <p:tag name="PICTUREFILESIZE" val="684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_N\rightarrow \theta$ in probability for $N\rightarrow \infty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5"/>
  <p:tag name="PICTUREFILESIZE" val="1086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his mean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6"/>
  <p:tag name="PICTUREFILESIZE" val="357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for any $\varepsilon&gt; 0$, it holds tha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0"/>
  <p:tag name="PICTUREFILESIZE" val="734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lim_{N\rightarrow \infty} P(|\widehat{\theta}_N-\theta|\ge \varepsilon) = 0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9"/>
  <p:tag name="PICTUREFILESIZE" val="1026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data sample: $\mathcal{D}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8"/>
  <p:tag name="PICTUREFILESIZE" val="555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n particular, for data $x_1,\dots, x_N$,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1"/>
  <p:tag name="PICTUREFILESIZE" val="822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(x_1,\dots, x_N)\rightarrow \theta$ with probability $1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8"/>
  <p:tag name="PICTUREFILESIZE" val="1119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ethod of Moment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579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xpress $\theta$ in (sample) moment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7"/>
  <p:tag name="PICTUREFILESIZE" val="949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aximum Likelihood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3"/>
  <p:tag name="PICTUREFILESIZE" val="570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aximum a posteriori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658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Least Square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3"/>
  <p:tag name="PICTUREFILESIZE" val="545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inimum Variance Unbiased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770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$ should maximize conditional $p(\mbox{data}|\theta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9"/>
  <p:tag name="PICTUREFILESIZE" val="1211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$ should maximize conditional $p(\theta| \mbox{data}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9"/>
  <p:tag name="PICTUREFILESIZE" val="121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vdots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"/>
  <p:tag name="PICTUREFILESIZE" val="24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estimate: $\widehat{\theta}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7"/>
  <p:tag name="PICTUREFILESIZE" val="445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$ should minimize scatter around expecta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6"/>
  <p:tag name="PICTUREFILESIZE" val="1219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$ should be unbiased estimato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7"/>
  <p:tag name="PICTUREFILESIZE" val="950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with minimal varianc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42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s: often explicit analytic form, low computational cos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2"/>
  <p:tag name="PICTUREFILESIZE" val="1422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ns: often high MSE or slow convergenc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1252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s: canonical principle, often low MS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3"/>
  <p:tag name="PICTUREFILESIZE" val="1073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ns: often non-explicit, high computational cos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5"/>
  <p:tag name="PICTUREFILESIZE" val="1286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s: canonical principle, often low MSE, Bayesia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55"/>
  <p:tag name="PICTUREFILESIZE" val="1364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ns: often non-explicit, high computational cost, Bayesia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97"/>
  <p:tag name="PICTUREFILESIZE" val="1578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choice of prior $p(\theta)$ possible, but also necessary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8"/>
  <p:tag name="PICTUREFILESIZE" val="1560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``world of the unknown''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584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s: often explicit analytic form, low computational cos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2"/>
  <p:tag name="PICTUREFILESIZE" val="1422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ns: often high MSE, possibly not consisten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2"/>
  <p:tag name="PICTUREFILESIZE" val="1285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specially for multimodal and complex pdf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0"/>
  <p:tag name="PICTUREFILESIZE" val="11367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s: often explicit analytic form, low computational cos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2"/>
  <p:tag name="PICTUREFILESIZE" val="1422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ns: often high MSE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1"/>
  <p:tag name="PICTUREFILESIZE" val="679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Not in this lectur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67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Let $X$ be random variable with values in $\mathbb{R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2"/>
  <p:tag name="PICTUREFILESIZE" val="1121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athbb{\mu}_k(X)=\mathbb{E}\left(X^k\right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3"/>
  <p:tag name="PICTUREFILESIZE" val="688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Definition (moments)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7"/>
  <p:tag name="PICTUREFILESIZE" val="591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k$-th {\it moment} of $X$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1"/>
  <p:tag name="PICTUREFILESIZE" val="65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``world of data''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2"/>
  <p:tag name="PICTUREFILESIZE" val="441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Let $X$ be random variable with values in $\mathbb{R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2"/>
  <p:tag name="PICTUREFILESIZE" val="1121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widehat{\mu}_k(X_1,\dots, X_N)=\frac{1}{N}\sum_{i=1}^N X_i^k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5"/>
  <p:tag name="PICTUREFILESIZE" val="1498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Definition (sample moments)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9"/>
  <p:tag name="PICTUREFILESIZE" val="820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k$-th {\it sample moment} of the sample $X_1,\dots, X_N$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8"/>
  <p:tag name="PICTUREFILESIZE" val="14386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Let $X_1,\dots, X_N\sim X$ be an i.i.d.~sample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2"/>
  <p:tag name="PICTUREFILESIZE" val="1026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Theorem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2"/>
  <p:tag name="PICTUREFILESIZE" val="289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mu}_k$ is a consistent estimator for $\mu_k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8"/>
  <p:tag name="PICTUREFILESIZE" val="991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echnical condition: Suppose the expectation $\mathbb{E}(|X^k|)$ is finite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2"/>
  <p:tag name="PICTUREFILESIZE" val="1769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aution: the corresponding integral/sum can diverge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63"/>
  <p:tag name="PICTUREFILESIZE" val="1464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hen $\mu_k (X)=\infty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5"/>
  <p:tag name="PICTUREFILESIZE" val="635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assumptions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3"/>
  <p:tag name="PICTUREFILESIZE" val="450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of idea: apply the Law of Large Number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2"/>
  <p:tag name="PICTUREFILESIZE" val="12027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nsider parametric family of pdf $p(x|\theta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9"/>
  <p:tag name="PICTUREFILESIZE" val="1287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athbb{\mu}_k(X)=f_k(\theta_1,\dots, \theta_m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7"/>
  <p:tag name="PICTUREFILESIZE" val="791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xpres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1"/>
  <p:tag name="PICTUREFILESIZE" val="344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o the map $\theta_1,\dots,\theta_m\mapsto \mu_1,\dots, \mu_k$ is surjectiv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0"/>
  <p:tag name="PICTUREFILESIZE" val="1250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1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39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theta=(\theta_1,\dots, \theta_m)\in\mathbb{R}^m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1"/>
  <p:tag name="PICTUREFILESIZE" val="6765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athbb{\mu}_1(X)=f_1(\theta_1,\dots, \theta_m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6"/>
  <p:tag name="PICTUREFILESIZE" val="734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vdots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"/>
  <p:tag name="PICTUREFILESIZE" val="34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nvert the map by finding $g_i$ such tha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5"/>
  <p:tag name="PICTUREFILESIZE" val="1024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e.g.~truth is in the model class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0"/>
  <p:tag name="PICTUREFILESIZE" val="7919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theta_1=g_1(\mu_1,\dots, \mu_k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5"/>
  <p:tag name="PICTUREFILESIZE" val="579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theta_m=g_m(\mu_1,\dots, \mu_k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1"/>
  <p:tag name="PICTUREFILESIZE" val="640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vdots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"/>
  <p:tag name="PICTUREFILESIZE" val="34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2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709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3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89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As estimator, tak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584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widehat{\theta}_i=g_i(\widehat{\mu}_1,\dots, \widehat{\mu}_k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2"/>
  <p:tag name="PICTUREFILESIZE" val="715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Theorem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2"/>
  <p:tag name="PICTUREFILESIZE" val="289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mu}_k$ is a consistent estimator for $\mu_k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8"/>
  <p:tag name="PICTUREFILESIZE" val="991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he MME $\widehat{\theta}_i$ is a consistent estimator for $\theta_i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5"/>
  <p:tag name="PICTUREFILESIZE" val="1198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parameters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7"/>
  <p:tag name="PICTUREFILESIZE" val="413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echnical conditions: assum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9"/>
  <p:tag name="PICTUREFILESIZE" val="759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he $f_i$ are continuous at $\theta_1,\dots, \theta_m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9345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``MME''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"/>
  <p:tag name="PICTUREFILESIZE" val="180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of idea: apply the Law of Large Number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2"/>
  <p:tag name="PICTUREFILESIZE" val="1202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Poisson distribution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We calculate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7"/>
  <p:tag name="PICTUREFILESIZE" val="4387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xpres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1"/>
  <p:tag name="PICTUREFILESIZE" val="344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1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39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athbb{\mu}_1(X)=\mathbb{E}(X)=f(\lambda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3"/>
  <p:tag name="PICTUREFILESIZE" val="767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nvert the map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431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e.g.~initialization, model class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7"/>
  <p:tag name="PICTUREFILESIZE" val="806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lambda=g(\mu_1)=\mu_1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6"/>
  <p:tag name="PICTUREFILESIZE" val="466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2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709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3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89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he MME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1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widehat{\lambda}=g(\widehat{\mu_1})=\frac{1}{N}\sum_{i=1}^N X_i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3"/>
  <p:tag name="PICTUREFILESIZE" val="1279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p(n|\lambda)=\frac{\lambda^n}{n!}\cdot e^{-\lambda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69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X\sim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198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athbb{E}(X)=\sum_{n=0}^\infty \frac{\lambda^n}{(n-1)!}\cdot e^{-n}=\lambda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5"/>
  <p:tag name="PICTUREFILESIZE" val="15549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o $f$ is just $f:x\mapsto x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649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g=f^{-1}=f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4"/>
  <p:tag name="PICTUREFILESIZE" val="316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choice of parametrization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6"/>
  <p:tag name="PICTUREFILESIZE" val="7196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For an i.i.d.~sample $X_1,\dots, X_N\sim X$,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7"/>
  <p:tag name="PICTUREFILESIZE" val="966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Bias and variance of $\widehat{\lambda}$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3"/>
  <p:tag name="PICTUREFILESIZE" val="777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box{Bias}(\widehat{\lambda})=0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9"/>
  <p:tag name="PICTUREFILESIZE" val="5229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box{Var}(\widehat{\lambda})=\frac{\lambda}{N}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6698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1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39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Normal distribution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4"/>
  <p:tag name="PICTUREFILESIZE" val="531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athbb{\mu}_1(X)=f_1(\mu,\sigma^2)=\mu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736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nvert the map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431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u=g_1(\mu_1,\mu_2)=\mu_1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8"/>
  <p:tag name="PICTUREFILESIZE" val="566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2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70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?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6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3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89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he MME is/ar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7"/>
  <p:tag name="PICTUREFILESIZE" val="442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widehat{\mu}=g_1(\widehat{\mu}_1,\widehat{\mu}_2)=\frac{1}{N}\sum_{i=1}^N X_i,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1436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p(x|\mu,\sigma^2)=\frac{1}{\sigma \sqrt{2\pi}}\exp\left(-\frac{(x-\mu)^2}{2\sigma^2}\right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9"/>
  <p:tag name="PICTUREFILESIZE" val="1954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X\sim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198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For an i.i.d.~sample $X_1,\dots, X_N\sim X$,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7"/>
  <p:tag name="PICTUREFILESIZE" val="9668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Bias and variance of $\widehat{\mu},\widehat{\sigma^2}$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1"/>
  <p:tag name="PICTUREFILESIZE" val="9758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box{Bias}(\widehat{\mu})=0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0"/>
  <p:tag name="PICTUREFILESIZE" val="497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box{Var}(\widehat{\mu})=\frac{\sigma^2}{N}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3"/>
  <p:tag name="PICTUREFILESIZE" val="715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athbb{\mu}_2(X)=f_2(\mu,\sigma^2)=\mathbb{E}(X^2)=\mu^2+\sigma^2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3"/>
  <p:tag name="PICTUREFILESIZE" val="1164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model of the world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2"/>
  <p:tag name="PICTUREFILESIZE" val="5098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sigma^2=g_2(\mu_1,\mu_2)=\mu_2-\mu_1^2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9"/>
  <p:tag name="PICTUREFILESIZE" val="770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widehat{\sigma^2}=g_2(\widehat{\mu}_1,\widehat{\mu}_2)=\frac{1}{N}\sum_{i=1}^N (X_i-\widehat{\mu})^2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8146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box{Bias}(\widehat{\sigma^2})=\frac{\sigma^2}{N(N-1)}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1"/>
  <p:tag name="PICTUREFILESIZE" val="1066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box{Var}(\widehat{\sigma^2})=\frac{2\sigma^4}{N}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3"/>
  <p:tag name="PICTUREFILESIZE" val="8068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left(1-\frac{1}{N-1}\right)\cdot\widehat{\sigma^2} = \frac{1}{N-1}\sum_{i=1}^\infty (X_i-\widehat{\mu})^2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7"/>
  <p:tag name="PICTUREFILESIZE" val="1865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s unbiased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0"/>
  <p:tag name="PICTUREFILESIZE" val="4068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sigma^2}$ is biased!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529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1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39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2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70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how to estimate the standard error?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8"/>
  <p:tag name="PICTUREFILESIZE" val="92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F= G\cdot\frac{m_1\cdot m_2}{r^2}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459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=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37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3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89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he MME for the standard error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1"/>
  <p:tag name="PICTUREFILESIZE" val="8037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box{EStE}(\widehat{\mu}_1)=\sqrt{\frac{\widehat{\mu}_2-\widehat{\mu}_1^2}{N}}=\sqrt{\frac{1}{N}\sum_{i=1}^N (X_i-\widehat{\mu}_1)^2}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9"/>
  <p:tag name="PICTUREFILESIZE" val="24607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ake any sampling variable $X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8"/>
  <p:tag name="PICTUREFILESIZE" val="9429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``estimated standard error of the sample mean''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3"/>
  <p:tag name="PICTUREFILESIZE" val="11799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\sim X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6"/>
  <p:tag name="PICTUREFILESIZE" val="485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widehat{\mu}_1 = \frac{1}{N}\sum_{i=1}^N X_i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908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stimator for the mea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3"/>
  <p:tag name="PICTUREFILESIZE" val="584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mbox{Var}(\widehat{\mu}_1)=\frac{\mbox{Var}(X)}{N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6"/>
  <p:tag name="PICTUREFILESIZE" val="8069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tandard error of the sample mea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4"/>
  <p:tag name="PICTUREFILESIZE" val="919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function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0"/>
  <p:tag name="PICTUREFILESIZE" val="2427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mbox{StE}(\widehat{\mu}_1)=\sqrt{\mbox{Var}(\widehat{\mu}_1)}=\sqrt{\frac{\mu_2-\mu_1^2}{N}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0"/>
  <p:tag name="PICTUREFILESIZE" val="12985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mbox{StE}(\widehat{\mu}_1)=\sqrt{\frac{\mu_2-\mu_1^2}{N}}=g(\mu_1,\mu_2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3"/>
  <p:tag name="PICTUREFILESIZE" val="1235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unnecessary because we already have explicit formula for (2)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5"/>
  <p:tag name="PICTUREFILESIZE" val="17888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Poisson distribution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xpres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1"/>
  <p:tag name="PICTUREFILESIZE" val="344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1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39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athbb{\mu}_2(X)=\mathbb{E}(X)=f(\lambda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3"/>
  <p:tag name="PICTUREFILESIZE" val="796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nvert the map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431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lambda=g(\mu_1,\mu_2)=\mu_2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3"/>
  <p:tag name="PICTUREFILESIZE" val="598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2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70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\mathcal{D}\mapsto \widehat{\theta}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7"/>
  <p:tag name="PICTUREFILESIZE" val="3029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3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89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he MME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125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widehat{\lambda}=g(\widehat{\mu}_1)=\frac{1}{N}\sum_{i=1}^N X_i^2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13314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X\sim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1985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For an i.i.d.~sample $X_1,\dots, X_N\sim X$,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7"/>
  <p:tag name="PICTUREFILESIZE" val="9668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Bias and variance of $\widehat{\lambda}$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3"/>
  <p:tag name="PICTUREFILESIZE" val="777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box{Bias}(\widehat{\lambda})=\frac{1}{N}\lambda(\lambda +1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919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box{Var}(\widehat{\lambda})=\frac{1}{N}\cdot \Theta(\lambda^4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9218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p(n|\lambda)=\frac{\lambda^n}{n!}\cdot e^{-\lambda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69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this is a parameter vector in $\mathbb{R}^m$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5"/>
  <p:tag name="PICTUREFILESIZE" val="990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Estimator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8"/>
  <p:tag name="PICTUREFILESIZE" val="3069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Maximum Likelihood Estimate}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4"/>
  <p:tag name="PICTUREFILESIZE" val="817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L(\theta) = L(\theta|x_1,\dots, x_N) :=P(X_1=x_1,\dots, X_N=x_N| \theta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79"/>
  <p:tag name="PICTUREFILESIZE" val="13687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theta}=\underset{\theta\in W}{\mbox{argmax}}\; L(\theta|x_1,\dots, x_N)=\underset{\theta\in W}{\mbox{argmax}}\; \ell(\theta|x_1,\dots, x_N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73"/>
  <p:tag name="PICTUREFILESIZE" val="20393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Likelihood} of $\theta$ is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2"/>
  <p:tag name="PICTUREFILESIZE" val="5185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$ samp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9"/>
  <p:tag name="PICTUREFILESIZE" val="6286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$ observed value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8403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Log-Likelihood} of $\theta$ is $\ell(\theta):= \log L(\theta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2366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\in W\subseteq\mathbb{R}^m$ paramete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0"/>
  <p:tag name="PICTUREFILESIZE" val="805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Maximum Likelihood Estimator}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838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theta}=\underset{\theta\in W}{\mbox{argmax}}\; L(\theta|X_1,\dots, X_N)=\underset{\theta\in W}{\mbox{argmax}}\; \ell(\theta|X_1,\dots, X_N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5"/>
  <p:tag name="PICTUREFILESIZE" val="2150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truth: $\theta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6"/>
  <p:tag name="PICTUREFILESIZE" val="2123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this is a $\mathbb{R}^m$-valued random variable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6"/>
  <p:tag name="PICTUREFILESIZE" val="1091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on this slide: not necessarily i.i.d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6"/>
  <p:tag name="PICTUREFILESIZE" val="8507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L(\theta) = P(X_1=x_1,\dots, X_N=x_N| \theta) = \prod_{i=1}^N p(x_i|\theta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8"/>
  <p:tag name="PICTUREFILESIZE" val="20164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Likelihood/Log-likelihood}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0"/>
  <p:tag name="PICTUREFILESIZE" val="6817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\sim p(x|\theta)$ i.i.d. samp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0"/>
  <p:tag name="PICTUREFILESIZE" val="10833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$ observed value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8403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\in W\subseteq\mathbb{R}^m$ paramete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0"/>
  <p:tag name="PICTUREFILESIZE" val="805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Theorem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2"/>
  <p:tag name="PICTUREFILESIZE" val="289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echnical condition: Suppose the Hessian $\left[\nabla_\theta^2\right] L(\theta)$ has full rank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28"/>
  <p:tag name="PICTUREFILESIZE" val="18094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he MLE $\widehat{\theta}$ is a consistent estimator for $\theta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072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truth: $\theta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6"/>
  <p:tag name="PICTUREFILESIZE" val="212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ell(\theta)=\log L(\theta) = \sum_{i=1}^N \log p(x_i|\theta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2"/>
  <p:tag name="PICTUREFILESIZE" val="16973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this is a parameter vector in $\mathbb{R}^m$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5"/>
  <p:tag name="PICTUREFILESIZE" val="990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Maximum Likelihood Estimate}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4"/>
  <p:tag name="PICTUREFILESIZE" val="817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theta}=\underset{\theta\in W}{\mbox{argmax}}\; L(\theta|x_1,\dots, x_N)=\underset{\theta\in W}{\mbox{argmax}}\; \ell(\theta|x_1,\dots, x_N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73"/>
  <p:tag name="PICTUREFILESIZE" val="20393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Maximum Likelihood Estimator}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838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theta}=\underset{\theta\in W}{\mbox{argmax}}\; L(\theta|X_1,\dots, X_N)=\underset{\theta\in W}{\mbox{argmax}}\; \ell(\theta|X_1,\dots, X_N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5"/>
  <p:tag name="PICTUREFILESIZE" val="2150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this is a $\mathbb{R}^m$-valued random variable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6"/>
  <p:tag name="PICTUREFILESIZE" val="10914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L(\theta) =  \prod_{i=1}^N p(x_i|\theta),\quad\mbox{or}\quad \ell(\theta) =  \sum_{i=1}^N \log p(x_i|\theta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3"/>
  <p:tag name="PICTUREFILESIZE" val="223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(1)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393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\sim p(x|\theta)$ i.i.d. samp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0"/>
  <p:tag name="PICTUREFILESIZE" val="1083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{\bf How to validate an estimator?}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0"/>
  <p:tag name="PICTUREFILESIZE" val="822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$ observed value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840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\in W\subseteq\mathbb{R}^m$ paramete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0"/>
  <p:tag name="PICTUREFILESIZE" val="8054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whichever more convenient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1"/>
  <p:tag name="PICTUREFILESIZE" val="707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(2)}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709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theta}=\underset{\theta\in W}{\mbox{argmax}}\; L(\theta|x_1,\dots, x_N)=\underset{\theta\in W}{\mbox{argmax}}\; \ell(\theta|x_1,\dots, x_N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73"/>
  <p:tag name="PICTUREFILESIZE" val="2039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Write dow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6"/>
  <p:tag name="PICTUREFILESIZE" val="394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mput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6"/>
  <p:tag name="PICTUREFILESIZE" val="3717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(a)}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786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Numerically if that fails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3"/>
  <p:tag name="PICTUREFILESIZE" val="6202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e.g., gradient descent, expectation maximization, etc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71"/>
  <p:tag name="PICTUREFILESIZE" val="1476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estimate: $\widehat{\theta}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7"/>
  <p:tag name="PICTUREFILESIZE" val="4453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(b)}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736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n closed form: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4"/>
  <p:tag name="PICTUREFILESIZE" val="441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f $W$ is compact, max can be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874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on interior: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"/>
  <p:tag name="PICTUREFILESIZE" val="292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find critical points $\theta_c$ s.t. $\nabla L(\theta_c)=0$,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4"/>
  <p:tag name="PICTUREFILESIZE" val="1065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check sufficient conditions}, e.g., $\nabla^2 L(\theta_c)\lneq 0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1"/>
  <p:tag name="PICTUREFILESIZE" val="14567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on boundary $\delta W$: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616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f infinite $\rightsquigarrow$ method of Lagrange multipliers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5"/>
  <p:tag name="PICTUREFILESIZE" val="1061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always ensure diff'bility}, or check non-diff'ble points by hand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4"/>
  <p:tag name="PICTUREFILESIZE" val="1630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f $W$ non-compact, max may be not exist $\rightsquigarrow$ compactify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76"/>
  <p:tag name="PICTUREFILESIZE" val="1495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training data: $\mathcal{D}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0"/>
  <p:tag name="PICTUREFILESIZE" val="497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f $W$ discrete, don't use derivatives without thinking!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58"/>
  <p:tag name="PICTUREFILESIZE" val="13444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caution:} take one $L,\ell$ for {\bf all} parameter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146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Poisson distribution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1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393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 W=(0,\infty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0"/>
  <p:tag name="PICTUREFILESIZE" val="4829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nabla^2 \ell(\lambda)= \frac{\partial^2}{\partial^2 \lambda}\ell(\lambda) = -\lambda^{-2}\sum_{i=1}^Nn_i$$&#10;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67"/>
  <p:tag name="PICTUREFILESIZE" val="1848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nterior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7"/>
  <p:tag name="PICTUREFILESIZE" val="2346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2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709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p(n|\lambda)=\frac{\lambda^n}{n!}\cdot e^{-\lambda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69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X\sim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198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``world of the unknown''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584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L(\lambda) =  \prod_{i=1}^N p(n_i|\lambda)= \frac{\lambda^{\sum_{i=1}^N n_i}}{\prod_{i=1}^N n_i!}\cdot e^{-N\lambda}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5"/>
  <p:tag name="PICTUREFILESIZE" val="2006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ell(\lambda) =  \sum_{i=1}^N \log p(n_i|\lambda)= \log\lambda \cdot \sum_{i=1}^N n_i  - \sum_{i=1}^N n_i - N\lambda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63"/>
  <p:tag name="PICTUREFILESIZE" val="24363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lambda}=\underset{\lambda\in W}{\mbox{argmax}}\; \ell(\lambda|n_1,\dots, n_N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0"/>
  <p:tag name="PICTUREFILESIZE" val="12523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non-compact!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8"/>
  <p:tag name="PICTUREFILESIZE" val="440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max$ could be at $0$ or $\infty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7"/>
  <p:tag name="PICTUREFILESIZE" val="7738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nabla \ell(\lambda)= \frac{\partial}{\partial \lambda}\ell(\lambda) = \lambda^{-1}\sum_{i=1}^Nn_i - N$$&#10;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4"/>
  <p:tag name="PICTUREFILESIZE" val="18026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nabla \ell (\lambda_c)\overset{!}{=}0\Rightarrow \lambda_c=\frac{1}{N}\sum_{i=1}^N n_i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6"/>
  <p:tag name="PICTUREFILESIZE" val="1481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o either all $n_i=0$, or $\lambda_c$ is local max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6"/>
  <p:tag name="PICTUREFILESIZE" val="10328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boundary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0"/>
  <p:tag name="PICTUREFILESIZE" val="3817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lim_{\lambda\rightarrow 0}\ell(\lambda) = -\infty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7"/>
  <p:tag name="PICTUREFILESIZE" val="667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F=m\cdot g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0"/>
  <p:tag name="PICTUREFILESIZE" val="320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``world of data''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2"/>
  <p:tag name="PICTUREFILESIZE" val="4414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lim_{\lambda\rightarrow \infty}\ell(\lambda) = -\infty$$&#10;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1"/>
  <p:tag name="PICTUREFILESIZE" val="7127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o $\lambda_c=\widehat{\mu}_1$ is M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69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alternative: observe $\nabla^2\ell (\lambda)$ is either constant zero or negativ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1"/>
  <p:tag name="PICTUREFILESIZE" val="17956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or $0$ if all $n_i=0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7"/>
  <p:tag name="PICTUREFILESIZE" val="4295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1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393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nterior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7"/>
  <p:tag name="PICTUREFILESIZE" val="2346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bf (2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709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ell(\lambda,\sigma^2) =  \sum_{i=1}^N \log p(x_i|\mu,\sigma^2)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2"/>
  <p:tag name="PICTUREFILESIZE" val="16015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nabla^2 \ell(\mu,\sigma^2)$ is negative definite&#10;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9"/>
  <p:tag name="PICTUREFILESIZE" val="10472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 W= \mathbb{R}\times (0,\infty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3"/>
  <p:tag name="PICTUREFILESIZE" val="650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test data: $\mathcal{T}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3943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(\mu,\sigma^2)}=\underset{(\mu,\sigma^2)\in W}{\mbox{argmax}}\; \ell(\mu,\sigma^2|x_1,\dots, x_N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3"/>
  <p:tag name="PICTUREFILESIZE" val="17702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non-compact!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8"/>
  <p:tag name="PICTUREFILESIZE" val="440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nabla \ell(\mu,\sigma^2)= \left(\frac{\partial\ell}{\partial \mu},\frac{\partial\ell}{\partial \sigma^2}\right)&#10;= \left(\sigma^{-2}\sum_{i=1}^N (x_i-\mu), -\frac{N}{2\sigma^2}+\frac{1}{2}\sigma^{-4}\sum_{i=1}^N (x_i-\mu)^2\right)$$&#10;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75"/>
  <p:tag name="PICTUREFILESIZE" val="38184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nabla \ell (\mu_c,\sigma_c)\overset{!}{=}0\Rightarrow \mu_c=\frac{1}{N}\sum_{i=1}^N x_i,\quad\mbox{and}\quad \sigma^2_c = \frac{1}{N}\sum_{i=1}^N(x_i-\mu_c)^2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7544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and $(\mu_c,\sigma^2_c)$ is a global maximum on $W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7"/>
  <p:tag name="PICTUREFILESIZE" val="12614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o $\mu_c=\widehat{\mu}_1, \sigma_c=\widehat{\sigma^2},$ is the M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7"/>
  <p:tag name="PICTUREFILESIZE" val="9186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Normal distribution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4"/>
  <p:tag name="PICTUREFILESIZE" val="531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p(x|\mu,\sigma^2)=\frac{1}{\sigma \sqrt{2\pi}}\exp\left(-\frac{(x-\mu)^2}{2\sigma^2}\right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9"/>
  <p:tag name="PICTUREFILESIZE" val="1954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X\sim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1985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=-N\log\sigma - \frac{N}{2}\log 2\pi - \frac{1}{2\sigma^2}\sum_{i=1}^N (X_i-\mu)^2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1"/>
  <p:tag name="PICTUREFILESIZE" val="2109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low error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4"/>
  <p:tag name="PICTUREFILESIZE" val="3009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a tedious calculation yields that&#10;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57"/>
  <p:tag name="PICTUREFILESIZE" val="869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plus single cases where things are $0$)&#10;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89"/>
  <p:tag name="PICTUREFILESIZE" val="1136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taking $\sigma$ as parameter instead of $\sigma^2$ yields $\sqrt{\sigma^2_c}$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4"/>
  <p:tag name="PICTUREFILESIZE" val="15957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fixing $\mu$ or $\sigma^2$ does not change the result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9"/>
  <p:tag name="PICTUREFILESIZE" val="1244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\sim p(x|\theta)$ i.i.d. samp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0"/>
  <p:tag name="PICTUREFILESIZE" val="10833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\in W\subseteq\mathbb{R}^m$ paramete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0"/>
  <p:tag name="PICTUREFILESIZE" val="805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=\widehat{\theta}(X_1,\dots, X_N)$ the M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0"/>
  <p:tag name="PICTUREFILESIZE" val="8625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Fisher Information} (matrix)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2"/>
  <p:tag name="PICTUREFILESIZE" val="8228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I(\theta)=-\mathbb{E}\left[\nabla_\theta^2 \ell (\theta|X_1,\dots, X_N)\right]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1"/>
  <p:tag name="PICTUREFILESIZE" val="10645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mathbb{R}^{m\times m}$-valued random variab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3"/>
  <p:tag name="PICTUREFILESIZE" val="896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``in-sample''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6"/>
  <p:tag name="PICTUREFILESIZE" val="3878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echnical assumption: $\ell(\theta)$ twice diff'b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2"/>
  <p:tag name="PICTUREFILESIZE" val="11834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xpectation of the Hessian of $\ell (\theta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8"/>
  <p:tag name="PICTUREFILESIZE" val="10558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Theorem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2"/>
  <p:tag name="PICTUREFILESIZE" val="289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I(\theta)$ is positive semidefinit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598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Theorem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2"/>
  <p:tag name="PICTUREFILESIZE" val="289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f $I(\theta)$ is full-rank, thus positive definite, the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2"/>
  <p:tag name="PICTUREFILESIZE" val="1141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sqrt{N}\cdot (\widehat{\theta}-\theta)\rightarrow \mathcal{N}(0,I(\theta)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5"/>
  <p:tag name="PICTUREFILESIZE" val="1003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n distribu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6"/>
  <p:tag name="PICTUREFILESIZE" val="368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alternative statement: $\sqrt{N}I(\theta)^{-\frac{1}{2}}(\widehat{\theta}-\theta)\rightarrow \mathcal{N}(0,I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57"/>
  <p:tag name="PICTUREFILESIZE" val="16775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for $N\rightarrow\infty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8"/>
  <p:tag name="PICTUREFILESIZE" val="388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``out-of-sample''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7"/>
  <p:tag name="PICTUREFILESIZE" val="495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.e., $P\left(\mbox{LHS}_N\in A\right)\rightarrow P\left(\mbox{RHS}\in A\right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1"/>
  <p:tag name="PICTUREFILESIZE" val="9934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for all Borel sets $A$ with zero measure boundary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0"/>
  <p:tag name="PICTUREFILESIZE" val="12939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of idea: Taylor expand $\ell$ around $\theta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4"/>
  <p:tag name="PICTUREFILESIZE" val="10666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of idea: Gibbs' inequality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2"/>
  <p:tag name="PICTUREFILESIZE" val="8463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``MLE is asymptotically unbiased''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5"/>
  <p:tag name="PICTUREFILESIZE" val="944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Corollary:} $\mbox{Bias}(\widehat{\theta})\rightarrow 0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9"/>
  <p:tag name="PICTUREFILESIZE" val="890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for $N\rightarrow\infty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8"/>
  <p:tag name="PICTUREFILESIZE" val="388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\in W\subseteq\mathbb{R}^m$ paramete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0"/>
  <p:tag name="PICTUREFILESIZE" val="8054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=\widehat{\theta}(X_1,\dots, X_N)$ the M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0"/>
  <p:tag name="PICTUREFILESIZE" val="8625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What is a confidence interval?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1"/>
  <p:tag name="PICTUREFILESIZE" val="838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{\bf always validate out-of-sample!}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4"/>
  <p:tag name="PICTUREFILESIZE" val="9274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Normal Distribution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43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alpha$-confidence interval is interval $[a,b]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2"/>
  <p:tag name="PICTUREFILESIZE" val="1033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\sim p(x|\theta)$ i.i.d. samp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0"/>
  <p:tag name="PICTUREFILESIZE" val="10833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P\left(\theta\not\in [a,b]\right)= \alpha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623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such tha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6"/>
  <p:tag name="PICTUREFILESIZE" val="306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mu} = \frac{1}{N}\sum_{i=1}^N X_i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885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p(x|\mu,\sigma^2)=\frac{1}{\sigma \sqrt{2\pi}}\exp\left(-\frac{(x-\mu)^2}{2\sigma^2}\right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9"/>
  <p:tag name="PICTUREFILESIZE" val="19543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X\sim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1985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sigma^2} = \frac{1}{N}\sum_{i=1}^N(X_i-\widehat{\mu})^2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12564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what is the distribution of $\widehat{\mu}$ and $\widehat{\sigma^2}$?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136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p(x|\theta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"/>
  <p:tag name="PICTUREFILESIZE" val="3596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sqrt{n-1}\cdot \frac{\widehat{\mu}.- \mu}{\widehat{\sigma^2}}\sim t_{n-1}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6"/>
  <p:tag name="PICTUREFILESIZE" val="966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n\cdot \frac{\widehat{\sigma^2}}{\sigma^2}\sim \chi_{n-1}^2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9"/>
  <p:tag name="PICTUREFILESIZE" val="7844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t$-distribu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3"/>
  <p:tag name="PICTUREFILESIZE" val="3829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\chi^2$-distribu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4998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a=a(X_1,\dots, X_N);b=b(X_1,\dots, X_N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3"/>
  <p:tag name="PICTUREFILESIZE" val="10239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important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0"/>
  <p:tag name="PICTUREFILESIZE" val="3323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Normal Distribution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43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mu} = \frac{1}{N}\sum_{i=1}^N X_i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885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p(x|\mu,\sigma^2)=\frac{1}{\sigma \sqrt{2\pi}}\exp\left(-\frac{(x-\mu)^2}{2\sigma^2}\right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9"/>
  <p:tag name="PICTUREFILESIZE" val="19543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X\sim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198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Huge $X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"/>
  <p:tag name="PICTUREFILESIZE" val="2596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sigma^2} = \frac{1}{N}\sum_{i=1}^N(X_i-\widehat{\mu})^2$$&#10;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8"/>
  <p:tag name="PICTUREFILESIZE" val="12564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what is the distribution of $\widehat{\mu}$ and $\widehat{\sigma^2}$?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1364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sqrt{n-1}\cdot \frac{\widehat{\mu}- \mu}{\widehat{\sigma^2}}\sim t_{n-1}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3"/>
  <p:tag name="PICTUREFILESIZE" val="953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n\cdot \frac{\widehat{\sigma^2}}{\sigma^2}\sim \chi_{n-1}^2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9"/>
  <p:tag name="PICTUREFILESIZE" val="7844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t$-distribu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3"/>
  <p:tag name="PICTUREFILESIZE" val="3829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\chi^2$-distribu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4998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P\left(\mu\not\in \left[\widehat{\mu}+\frac{\widehat{\sigma^2}}{\sqrt{n-1}}t_{n-1}(\alpha/2),\widehat{\mu}+\frac{\widehat{\sigma^2}}{\sqrt{n-1}}t_{n-1}(1-\alpha/2)\right]\right)= \alpha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35"/>
  <p:tag name="PICTUREFILESIZE" val="28730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denot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"/>
  <p:tag name="PICTUREFILESIZE" val="2768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t_{n-1}(p):=x\;\mbox{s.t.}\;P(T\sim t_{n-1} \le x) = p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2"/>
  <p:tag name="PICTUREFILESIZE" val="1038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chi_{n-1}(p):=x\;\mbox{s.t.}\;P(C\sim \chi_{n-1} \le x)=p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8"/>
  <p:tag name="PICTUREFILESIZE" val="115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arametric family of pdf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8"/>
  <p:tag name="PICTUREFILESIZE" val="6746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o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487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P\left(\sigma^2\not\in \left[\frac{\widehat{N\sigma^2}}{\chi_{n-1}(1-\alpha/2)},\frac{\widehat{N\sigma^2}}{\chi_{n-1}(\alpha/2)}\right]\right)= \alpha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9"/>
  <p:tag name="PICTUREFILESIZE" val="23986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General Scenario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6035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denot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"/>
  <p:tag name="PICTUREFILESIZE" val="2768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z_{n-1}(p):=x, P(N\sim\mathcal{N}(0,I) \le x)\}=p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08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trategy: for large $N$, approximate $\sqrt{N} (\widehat{\theta}-\theta)$ by $\mathcal{N}(0,I(\theta)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055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P\left(\theta\not\in \left[\widehat{\theta}+\frac{z(\alpha/2)}{\sqrt{N\cdot I(\theta})},\widehat{\theta}-\frac{z(\alpha/2)}{\sqrt{N\cdot I(\theta})}\right]\right)\approx \alpha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3"/>
  <p:tag name="PICTUREFILESIZE" val="27399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\in W\subseteq\mathbb{R}^m$ paramete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0"/>
  <p:tag name="PICTUREFILESIZE" val="8054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=\widehat{\theta}(X_1,\dots, X_N)$ the M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0"/>
  <p:tag name="PICTUREFILESIZE" val="8625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\sim p(x|\theta)$ i.i.d. samp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0"/>
  <p:tag name="PICTUREFILESIZE" val="1083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aramete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1"/>
  <p:tag name="PICTUREFILESIZE" val="3577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sqrt{N}\cdot (\widehat{\theta}-\theta)\rightarrow \mathcal{N}(0,I(\theta)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5"/>
  <p:tag name="PICTUREFILESIZE" val="10034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n distribu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6"/>
  <p:tag name="PICTUREFILESIZE" val="3680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Central Limit Theorem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4"/>
  <p:tag name="PICTUREFILESIZE" val="562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Recall th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0"/>
  <p:tag name="PICTUREFILESIZE" val="3378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Cave:} $I(\theta)$ will in general need to be estimated (e.g., by MME/MLE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32"/>
  <p:tag name="PICTUREFILESIZE" val="18845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General Scenario: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6035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denot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"/>
  <p:tag name="PICTUREFILESIZE" val="2768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z_{n-1}(p):=x, P(N\sim\mathcal{N}(0,I) \le x)\}=p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08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P\left(\theta\not\in \left[\widehat{\theta}+\frac{z(\alpha/2)}{\sqrt{N\cdot I(\theta})},\widehat{\theta}-\frac{z(\alpha/2)}{\sqrt{N\cdot I(\theta})}\right]\right)= \alpha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3"/>
  <p:tag name="PICTUREFILESIZE" val="26569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\in W\subseteq\mathbb{R}^m$ paramete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0"/>
  <p:tag name="PICTUREFILESIZE" val="80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usepackage[T1]{fontenc}&#10;\usepackage[scaled]{uarial}&#10;\usepackage{SIunits}&#10;&#10;\renewcommand*\familydefault{\sfdefault}&#10;\definecolor{schrift}{rgb}{0,0.195,0.391}&#10;&#10;\begin{document}&#10;\color{schrift}\large&#10;&#10;$m = -1\frac{\meter}{\second}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0"/>
  <p:tag name="PICTUREFILESIZE" val="29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ampling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"/>
  <p:tag name="PICTUREFILESIZE" val="3725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=\widehat{\theta}(X_1,\dots, X_N)$ the M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0"/>
  <p:tag name="PICTUREFILESIZE" val="8625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\sim p(x|\theta)$ i.i.d. samp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0"/>
  <p:tag name="PICTUREFILESIZE" val="10833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Example: Poisson distribution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4"/>
  <p:tag name="PICTUREFILESIZE" val="8448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I(\lambda)=\mathbb{E}\left(\frac{\partial^2}{\partial \lambda^2} p(X|\lambda)\right)=\lambda^{-1}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5"/>
  <p:tag name="PICTUREFILESIZE" val="15440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p(n|\lambda)=\frac{\lambda^n}{n!}\cdot e^{-\lambda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691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ME for $\alpha$ confindence interval for $\widehat{\lambda}$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0876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widehat{\lambda}\pm z(\alpha/2)\cdot \sqrt{\frac{\widehat{\lambda}}{N}}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11240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this is a parameter vector in $\mathbb{R}^m$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5"/>
  <p:tag name="PICTUREFILESIZE" val="990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Maximum a-posteriori Estimate}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9209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L(\theta) = L(\theta|x_1,\dots, x_N) :=P(X_1=x_1,\dots, X_N=x_N| \theta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79"/>
  <p:tag name="PICTUREFILESIZE" val="1368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sim p(x|\theta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2"/>
  <p:tag name="PICTUREFILESIZE" val="4212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theta}=\underset{\theta\in W}{\mbox{argmax}}\; \mathcal{P}(\theta|x_1,\dots, x_N)=\underset{\theta\in W}{\mbox{argmax}}\; L(\theta|x_1,\dots, x_N)\cdot \pi(\theta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8"/>
  <p:tag name="PICTUREFILESIZE" val="22695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Posterior Distribution} of $\theta$ is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2"/>
  <p:tag name="PICTUREFILESIZE" val="7904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$ samp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9"/>
  <p:tag name="PICTUREFILESIZE" val="6286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x_1,\dots, x_N$ observed value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8403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mpare this to Likelihood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7855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\in W\subseteq\mathbb{R}^m$ paramete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0"/>
  <p:tag name="PICTUREFILESIZE" val="8054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Maximum a-posteriori Estimator} i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4"/>
  <p:tag name="PICTUREFILESIZE" val="9367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\large&#10;&#10;$$\widehat{\theta}=\underset{\theta\in W}{\mbox{argmax}}\; \mathcal{P}(\theta|X_1,\dots, X_N)=\underset{\theta\in W}{\mbox{argmax}}\; L(\theta|X_1,\dots, X_N))\cdot \pi(\theta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25"/>
  <p:tag name="PICTUREFILESIZE" val="24400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this is a $\mathbb{R}^m$-valued random variable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6"/>
  <p:tag name="PICTUREFILESIZE" val="10914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on this slide: not necessarily i.i.d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6"/>
  <p:tag name="PICTUREFILESIZE" val="850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unknow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"/>
  <p:tag name="PICTUREFILESIZE" val="2855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athcal{P}(\theta)=P(\theta | x_1,\dots, x_N):=P(\theta | X_1=x_1,\dots, X_N=x_N)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2"/>
  <p:tag name="PICTUREFILESIZE" val="14127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Bayes rule on conditionals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5"/>
  <p:tag name="PICTUREFILESIZE" val="7918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\mathcal{P}(\theta)= \frac{L(\theta)\cdot \pi(\theta)}{\int_\theta L(\theta)\pi(\theta)\;d\theta}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14628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pi(\theta) = P(\theta\;\mbox{is true parameter}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1"/>
  <p:tag name="PICTUREFILESIZE" val="9329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``prior''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"/>
  <p:tag name="PICTUREFILESIZE" val="2352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{\bf Cave:} in Bayesian statistics, one usually works with $\mathcal{P}(\theta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5"/>
  <p:tag name="PICTUREFILESIZE" val="17045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, not just with its max!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5828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ethod of Moment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5796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xpress $\theta$ in (sample) moment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7"/>
  <p:tag name="PICTUREFILESIZE" val="9496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aximum Likelihood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3"/>
  <p:tag name="PICTUREFILESIZE" val="570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observed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6"/>
  <p:tag name="PICTUREFILESIZE" val="390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aximum a posteriori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6580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Least Square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3"/>
  <p:tag name="PICTUREFILESIZE" val="5453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inimum Variance Unbiased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7704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$ should maximize conditional $p(\mbox{data}|\theta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9"/>
  <p:tag name="PICTUREFILESIZE" val="12117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$ should maximize conditional $p(\theta| \mbox{data}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9"/>
  <p:tag name="PICTUREFILESIZE" val="12139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theta$ should minimize scatter around expecta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6"/>
  <p:tag name="PICTUREFILESIZE" val="12197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$ should be unbiased estimato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7"/>
  <p:tag name="PICTUREFILESIZE" val="9506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with minimal varianc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425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s: often explicit analytic form, low computational cos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2"/>
  <p:tag name="PICTUREFILESIZE" val="14229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ns: often high MSE or slow convergenc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1252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Huge $X_1, X_2,\dots, X_N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4"/>
  <p:tag name="PICTUREFILESIZE" val="11972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s: canonical principle, often low MS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3"/>
  <p:tag name="PICTUREFILESIZE" val="10732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ns: often non-explicit, high computational cos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5"/>
  <p:tag name="PICTUREFILESIZE" val="12864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s: canonical principle, often low MSE, Bayesia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55"/>
  <p:tag name="PICTUREFILESIZE" val="13646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ns: often non-explicit, high computational cost, Bayesia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97"/>
  <p:tag name="PICTUREFILESIZE" val="15783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choice of prior $p(\theta)$ possible, but also necessary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8"/>
  <p:tag name="PICTUREFILESIZE" val="15600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s: often explicit analytic form, low computational cos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2"/>
  <p:tag name="PICTUREFILESIZE" val="14229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ns: often high MSE, possibly not consisten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2"/>
  <p:tag name="PICTUREFILESIZE" val="12859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specially for multimodal and complex pdf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0"/>
  <p:tag name="PICTUREFILESIZE" val="11367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ros: often explicit analytic form, low computational cos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2"/>
  <p:tag name="PICTUREFILESIZE" val="14229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Cons: often high MSE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1"/>
  <p:tag name="PICTUREFILESIZE" val="679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.i.d.~samp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0"/>
  <p:tag name="PICTUREFILESIZE" val="3902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Bias}(\widehat{\theta})=\mathbb{E} [\widehat{\theta} - \theta]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2"/>
  <p:tag name="PICTUREFILESIZE" val="6829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Var}(\widehat{\theta})=\mathbb{E} \left[(\widehat{\theta} - \mathbb{E}[\widehat{\theta}])^2\right]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1"/>
  <p:tag name="PICTUREFILESIZE" val="9534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theta})=\mathbb{E} \left[(\widehat{\theta} - \theta)^2\right]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9093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theta})=\mbox{Bias}(\widehat{\theta})^2+\mbox{Var}(\widehat{\theta})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3"/>
  <p:tag name="PICTUREFILESIZE" val="10892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Example: estimation of mean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6"/>
  <p:tag name="PICTUREFILESIZE" val="7656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widehat{\mu}=\frac{1}{N}\sum_{i=1}^N X_i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8911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James-Stein estimator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6570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mu})=\mbox{Var}(\widehat{\mu}) = \frac{\sigma^2}{N}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9"/>
  <p:tag name="PICTUREFILESIZE" val="11031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X_1,\dots, X_N\in\mathbb{R}^n, n&gt;2$ i.i.d~Gaussian $\sim\mathcal{N}(\mu,\sigma\cdot I)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64"/>
  <p:tag name="PICTUREFILESIZE" val="16326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widehat{\mu}_{\text{JS}}=\widehat{\mu}&#10;-\frac{(n-2)\sigma^2}{\widehat{\mu}^2}\widehat{\mu}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2"/>
  <p:tag name="PICTUREFILESIZE" val="111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sim X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1992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``natural'' estimator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2"/>
  <p:tag name="PICTUREFILESIZE" val="5145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Bias}(\widehat{\mu}) = 0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0"/>
  <p:tag name="PICTUREFILESIZE" val="4979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Bias}(\widehat{\mu}_{\text{JS}}) &gt; 0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9"/>
  <p:tag name="PICTUREFILESIZE" val="6113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mu}_{\text{JS}}) &lt; \mbox{MSE}(\widehat{\mu})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5"/>
  <p:tag name="PICTUREFILESIZE" val="8030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``shrinkage''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6"/>
  <p:tag name="PICTUREFILESIZE" val="4318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widehat{\mu}=\frac{1}{N}\sum_{i=1}^N X_i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8911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James-Stein estimator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6570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mu})=\mbox{Var}(\widehat{\mu}) = \frac{\sigma^2}{N}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9"/>
  <p:tag name="PICTUREFILESIZE" val="1103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widehat{\mu}_{\text{JS}}=\widehat{\mu}&#10;-\frac{(n-2)\sigma^2}{\widehat{\mu}^2}\widehat{\mu}$$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2"/>
  <p:tag name="PICTUREFILESIZE" val="11104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``natural'' estimator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2"/>
  <p:tag name="PICTUREFILESIZE" val="514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.i.d.=independent and identically distributed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0"/>
  <p:tag name="PICTUREFILESIZE" val="10777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Bias}(\widehat{\mu}) = 0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0"/>
  <p:tag name="PICTUREFILESIZE" val="4979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Bias}(\widehat{\mu}_{\text{JS}}) &gt; 0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9"/>
  <p:tag name="PICTUREFILESIZE" val="6113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box{MSE}(\widehat{\mu}_{\text{JS}}) &lt; \mbox{MSE}(\widehat{\mu})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5"/>
  <p:tag name="PICTUREFILESIZE" val="8030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color{red}=\mathbb{E}[\widehat{\mu}]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3"/>
  <p:tag name="PICTUREFILESIZE" val="2579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``shrinkage''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6"/>
  <p:tag name="PICTUREFILESIZE" val="4318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color{red}\sqrt{\mbox{Var}(\widehat{\mu})}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"/>
  <p:tag name="PICTUREFILESIZE" val="5018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color{red}\sqrt{\mbox{Var}(\widehat{\mu}_{\text{JS}})}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4"/>
  <p:tag name="PICTUREFILESIZE" val="5748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color{red}\mathbb{E}[\widehat{\mu}_{\text{JS}}]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"/>
  <p:tag name="PICTUREFILESIZE" val="3089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color{red}\widehat{\mu}_{\text{JS}}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253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u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10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Huge $\widehat{\theta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"/>
  <p:tag name="PICTUREFILESIZE" val="3073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color{red}\widehat{\mu}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1454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$$\mu$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1011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p(x|\theta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"/>
  <p:tag name="PICTUREFILESIZE" val="3596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Huge $X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"/>
  <p:tag name="PICTUREFILESIZE" val="2596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arametric family of pdf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8"/>
  <p:tag name="PICTUREFILESIZE" val="6746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arameter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1"/>
  <p:tag name="PICTUREFILESIZE" val="3577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ampling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"/>
  <p:tag name="PICTUREFILESIZE" val="3725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rue/generative distribu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4"/>
  <p:tag name="PICTUREFILESIZE" val="7866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sim p(x|\theta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2"/>
  <p:tag name="PICTUREFILESIZE" val="4212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unknow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"/>
  <p:tag name="PICTUREFILESIZE" val="285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ampling distribu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3"/>
  <p:tag name="PICTUREFILESIZE" val="6348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observed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6"/>
  <p:tag name="PICTUREFILESIZE" val="3900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Huge $X_1, X_2,\dots, X_N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4"/>
  <p:tag name="PICTUREFILESIZE" val="11972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.i.d.~sampl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0"/>
  <p:tag name="PICTUREFILESIZE" val="3902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sim X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1992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i.i.d.=independent and identically distributed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0"/>
  <p:tag name="PICTUREFILESIZE" val="10777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\Huge $\widehat{\theta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"/>
  <p:tag name="PICTUREFILESIZE" val="3073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=\widehat{\theta} (X_1,\dots, X_N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5"/>
  <p:tag name="PICTUREFILESIZE" val="5989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stimator for $\theta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2"/>
  <p:tag name="PICTUREFILESIZE" val="4701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stima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1"/>
  <p:tag name="PICTUREFILESIZE" val="3538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``data''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9"/>
  <p:tag name="PICTUREFILESIZE" val="23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SIunits}&#10;\usepackage[T1]{fontenc}&#10;\usepackage[scaled]{uarial}&#10;\renewcommand*\familydefault{\sfdefault}&#10;\definecolor{schrift}{rgb}{0,0.195,0.391}&#10;\begin{document}&#10;\color{schrift}\large&#10;&#10;$c = 2\,\meter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"/>
  <p:tag name="PICTUREFILESIZE" val="222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=\widehat{\theta} (X_1,\dots, X_N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5"/>
  <p:tag name="PICTUREFILESIZE" val="5989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``estimate''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0"/>
  <p:tag name="PICTUREFILESIZE" val="3486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realiza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1"/>
  <p:tag name="PICTUREFILESIZE" val="3369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esting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"/>
  <p:tag name="PICTUREFILESIZE" val="2946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x_1,\dots, x_N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2"/>
  <p:tag name="PICTUREFILESIZE" val="2805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 (x_1,\dots, x_N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6"/>
  <p:tag name="PICTUREFILESIZE" val="5178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,amsmath}&#10;\usepackage[T1]{fontenc}&#10;\usepackage[scaled]{uarial}&#10;\renewcommand*\familydefault{\sfdefault}&#10;\definecolor{schrift}{rgb}{0,0.195,0.391}&#10;\begin{document}&#10;\color{schrift}&#10;\large&#10;&#10;{\bf always validate out-of-sample!}&#10;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4"/>
  <p:tag name="PICTUREFILESIZE" val="927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stimator for $\theta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2"/>
  <p:tag name="PICTUREFILESIZE" val="470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``data''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9"/>
  <p:tag name="PICTUREFILESIZE" val="233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``estimate''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0"/>
  <p:tag name="PICTUREFILESIZE" val="348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realiza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1"/>
  <p:tag name="PICTUREFILESIZE" val="336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$x_1,\dots, x_N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2"/>
  <p:tag name="PICTUREFILESIZE" val="280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widehat{\theta} (x_1,\dots, x_N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6"/>
  <p:tag name="PICTUREFILESIZE" val="517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esting/valida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5"/>
  <p:tag name="PICTUREFILESIZE" val="582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estima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1"/>
  <p:tag name="PICTUREFILESIZE" val="353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ype of pdf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4"/>
  <p:tag name="PICTUREFILESIZE" val="39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SIunits}&#10;\usepackage[T1]{fontenc}&#10;\usepackage[scaled]{uarial}&#10;\renewcommand*\familydefault{\sfdefault}&#10;\definecolor{schrift}{rgb}{0,0.195,0.391}&#10;\begin{document}&#10;\color{schrift}\large&#10;&#10;$t_X=2\,\second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1"/>
  <p:tag name="PICTUREFILESIZE" val="298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d.functi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5"/>
  <p:tag name="PICTUREFILESIZE" val="354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what it model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3"/>
  <p:tag name="PICTUREFILESIZE" val="463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without normalization term)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9"/>
  <p:tag name="PICTUREFILESIZE" val="729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Geometric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2"/>
  <p:tag name="PICTUREFILESIZE" val="383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Bernoulli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4"/>
  <p:tag name="PICTUREFILESIZE" val="281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p(x|\alpha)=\left\{\begin{array}{cc}\alpha,&amp; x= \mbox{H}\\ 1-\alpha,&amp; x = \mbox{T}\end{array}\right.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4"/>
  <p:tag name="PICTUREFILESIZE" val="1161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p(k|\alpha)\sim\alpha^k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545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k\in\mathbb{N}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"/>
  <p:tag name="PICTUREFILESIZE" val="256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oisson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0"/>
  <p:tag name="PICTUREFILESIZE" val="291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p(k|\alpha)\sim\frac{1}{k!}\alpha^k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4"/>
  <p:tag name="PICTUREFILESIZE" val="7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 =m\phantom{AA}+c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0"/>
  <p:tag name="PICTUREFILESIZE" val="238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k\in\mathbb{N}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"/>
  <p:tag name="PICTUREFILESIZE" val="256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Gaus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3"/>
  <p:tag name="PICTUREFILESIZE" val="302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univariat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9"/>
  <p:tag name="PICTUREFILESIZE" val="311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p(x|\mu,\sigma)\sim\exp \left(-\frac{1}{2}\frac{(x-\mu)^2}{\sigma^2}\right)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9"/>
  <p:tag name="PICTUREFILESIZE" val="1620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p(x|\mu,\sigma)\sim\exp \left(-\frac{1}{2} (x-\mu)^\top \Sigma^{-1} (x-\mu)\right)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6"/>
  <p:tag name="PICTUREFILESIZE" val="179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multivariat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7"/>
  <p:tag name="PICTUREFILESIZE" val="337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x,\mu,\in \mathbb{R},\sigma\in\mathbb{R}^+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58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x,\mu,\in \mathbb{R}^n,\Sigma\in\mathbb{R}^{n\times n}\;\mbox{psd}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5"/>
  <p:tag name="PICTUREFILESIZE" val="87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\alpha\in [0,1]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"/>
  <p:tag name="PICTUREFILESIZE" val="29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\alpha\in [0,1]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5"/>
  <p:tag name="PICTUREFILESIZE" val="29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y=mx+c$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8"/>
  <p:tag name="PICTUREFILESIZE" val="371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&#10;$$\alpha\in (0,\infty)$$&#10;&#10;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4"/>
  <p:tag name="PICTUREFILESIZE" val="467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(unfair) coin tos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3"/>
  <p:tag name="PICTUREFILESIZE" val="533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tochastic risk: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4"/>
  <p:tag name="PICTUREFILESIZE" val="479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time units until even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4"/>
  <p:tag name="PICTUREFILESIZE" val="466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number of events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06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scatter around mean $\mu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696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per time unit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341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sigma,\Sigma\cong$ scattering strength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8"/>
  <p:tag name="PICTUREFILESIZE" val="81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alpha\cong$ event risk per time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677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usepackage[T1]{fontenc}&#10;\usepackage[scaled]{uarial}&#10;\renewcommand*\familydefault{\sfdefault}&#10;\definecolor{schrift}{rgb}{0,0.195,0.391}&#10;\begin{document}&#10;\color{schrift}\large&#10;&#10;$\alpha\cong$ probability heads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7477"/>
</p:tagLst>
</file>

<file path=ppt/theme/theme1.xml><?xml version="1.0" encoding="utf-8"?>
<a:theme xmlns:a="http://schemas.openxmlformats.org/drawingml/2006/main" name="Custom Design">
  <a:themeElements>
    <a:clrScheme name="Custom Design 15">
      <a:dk1>
        <a:srgbClr val="000000"/>
      </a:dk1>
      <a:lt1>
        <a:srgbClr val="FFFFFF"/>
      </a:lt1>
      <a:dk2>
        <a:srgbClr val="004359"/>
      </a:dk2>
      <a:lt2>
        <a:srgbClr val="808080"/>
      </a:lt2>
      <a:accent1>
        <a:srgbClr val="7FA1AC"/>
      </a:accent1>
      <a:accent2>
        <a:srgbClr val="004359"/>
      </a:accent2>
      <a:accent3>
        <a:srgbClr val="FFFFFF"/>
      </a:accent3>
      <a:accent4>
        <a:srgbClr val="000000"/>
      </a:accent4>
      <a:accent5>
        <a:srgbClr val="C0CDD2"/>
      </a:accent5>
      <a:accent6>
        <a:srgbClr val="003C50"/>
      </a:accent6>
      <a:hlink>
        <a:srgbClr val="4B4620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4359"/>
      </a:dk2>
      <a:lt2>
        <a:srgbClr val="808080"/>
      </a:lt2>
      <a:accent1>
        <a:srgbClr val="7FA1AC"/>
      </a:accent1>
      <a:accent2>
        <a:srgbClr val="004359"/>
      </a:accent2>
      <a:accent3>
        <a:srgbClr val="FFFFFF"/>
      </a:accent3>
      <a:accent4>
        <a:srgbClr val="000000"/>
      </a:accent4>
      <a:accent5>
        <a:srgbClr val="C0CDD2"/>
      </a:accent5>
      <a:accent6>
        <a:srgbClr val="003C50"/>
      </a:accent6>
      <a:hlink>
        <a:srgbClr val="4B4620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419</Words>
  <Application>Microsoft Office PowerPoint</Application>
  <PresentationFormat>Bildschirmpräsentation (4:3)</PresentationFormat>
  <Paragraphs>116</Paragraphs>
  <Slides>51</Slides>
  <Notes>0</Notes>
  <HiddenSlides>1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51</vt:i4>
      </vt:variant>
    </vt:vector>
  </HeadingPairs>
  <TitlesOfParts>
    <vt:vector size="53" baseType="lpstr">
      <vt:lpstr>Custom Design</vt:lpstr>
      <vt:lpstr>1_Custom Design</vt:lpstr>
      <vt:lpstr>MSc Statistics Foundation Course 2015 Methods of Estimation</vt:lpstr>
      <vt:lpstr>Schedule</vt:lpstr>
      <vt:lpstr>The Scientific Method</vt:lpstr>
      <vt:lpstr>The Scientific Method for     Statistical Modelling</vt:lpstr>
      <vt:lpstr>Example: Predicting the future</vt:lpstr>
      <vt:lpstr>Example: Predicting the future</vt:lpstr>
      <vt:lpstr>Example: Predicting the future</vt:lpstr>
      <vt:lpstr>Which model/method is best?</vt:lpstr>
      <vt:lpstr>Occam‘s razor (semi-quantitative version)</vt:lpstr>
      <vt:lpstr>Statistical Learning Theory</vt:lpstr>
      <vt:lpstr>Statistical Learning Theory</vt:lpstr>
      <vt:lpstr>What is Parametric Estimation?</vt:lpstr>
      <vt:lpstr>Important Parametric Distributions </vt:lpstr>
      <vt:lpstr>MSE in parametric estimation</vt:lpstr>
      <vt:lpstr>How good is an estimator? Bias and variance</vt:lpstr>
      <vt:lpstr>Bias and variance</vt:lpstr>
      <vt:lpstr>Bias-variance-tradeoff</vt:lpstr>
      <vt:lpstr>Bias-variance-tradeoff</vt:lpstr>
      <vt:lpstr>Example: mean of Gaussian</vt:lpstr>
      <vt:lpstr>Consistency</vt:lpstr>
      <vt:lpstr>Parametric Estimation Methods Overview</vt:lpstr>
      <vt:lpstr>The Method of Moments</vt:lpstr>
      <vt:lpstr>Moments</vt:lpstr>
      <vt:lpstr>The Method of Moments</vt:lpstr>
      <vt:lpstr>The Method of Moments: Examples</vt:lpstr>
      <vt:lpstr>The Method of Moments: Examples</vt:lpstr>
      <vt:lpstr>Important Example: The Standard Error</vt:lpstr>
      <vt:lpstr>The Method of Moments: Poisson again</vt:lpstr>
      <vt:lpstr>Maximum Likelihood Estimation</vt:lpstr>
      <vt:lpstr>The Maximum Likelihood Estimator</vt:lpstr>
      <vt:lpstr>The MLE for the i.i.d. sampling scenario</vt:lpstr>
      <vt:lpstr>Maximum Likelihood Estimation: Recipe</vt:lpstr>
      <vt:lpstr>Maximum Likelihood Estimation: Examples</vt:lpstr>
      <vt:lpstr>Maximum Likelihood Estimation: Examples</vt:lpstr>
      <vt:lpstr>Central Limit Theorem for the MLE</vt:lpstr>
      <vt:lpstr>Confidence Intervals for the MLE</vt:lpstr>
      <vt:lpstr>Confidence Intervals for the MLE</vt:lpstr>
      <vt:lpstr>Confidence Intervals for the MLE</vt:lpstr>
      <vt:lpstr>Confidence Intervals for the MLE</vt:lpstr>
      <vt:lpstr>Confidence Intervals for the MLE</vt:lpstr>
      <vt:lpstr>Maximum a-posteriori</vt:lpstr>
      <vt:lpstr>The Maximum a-posteriori Estimator</vt:lpstr>
      <vt:lpstr>Minimum variance unbiased</vt:lpstr>
      <vt:lpstr>Parametric Estimation Methods Overview</vt:lpstr>
      <vt:lpstr>Which estimator is best? A Paradox</vt:lpstr>
      <vt:lpstr>Occam‘s razor (semi-quantitative version)</vt:lpstr>
      <vt:lpstr>The James-Stein paradox</vt:lpstr>
      <vt:lpstr>The James-Stein paradox</vt:lpstr>
      <vt:lpstr>What is Parametric Estimation?</vt:lpstr>
      <vt:lpstr>Questions?</vt:lpstr>
      <vt:lpstr>PowerPoint-Präsentation</vt:lpstr>
    </vt:vector>
  </TitlesOfParts>
  <Company>UCL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Franz J. Király</cp:lastModifiedBy>
  <cp:revision>115</cp:revision>
  <dcterms:created xsi:type="dcterms:W3CDTF">2005-07-13T12:26:50Z</dcterms:created>
  <dcterms:modified xsi:type="dcterms:W3CDTF">2015-09-22T11:34:13Z</dcterms:modified>
</cp:coreProperties>
</file>